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56" r:id="rId3"/>
    <p:sldId id="257" r:id="rId4"/>
    <p:sldId id="259" r:id="rId5"/>
    <p:sldId id="260"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0"/>
    <p:restoredTop sz="94590"/>
  </p:normalViewPr>
  <p:slideViewPr>
    <p:cSldViewPr snapToGrid="0" snapToObjects="1">
      <p:cViewPr varScale="1">
        <p:scale>
          <a:sx n="112" d="100"/>
          <a:sy n="112" d="100"/>
        </p:scale>
        <p:origin x="44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D1A11-2FD1-3046-B901-3449AD1371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DA0D3E-7685-C74A-94C0-9A101998FC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9D1EB1-11BA-DD40-AA8C-4DA52E42BE95}"/>
              </a:ext>
            </a:extLst>
          </p:cNvPr>
          <p:cNvSpPr>
            <a:spLocks noGrp="1"/>
          </p:cNvSpPr>
          <p:nvPr>
            <p:ph type="dt" sz="half" idx="10"/>
          </p:nvPr>
        </p:nvSpPr>
        <p:spPr/>
        <p:txBody>
          <a:bodyPr/>
          <a:lstStyle/>
          <a:p>
            <a:fld id="{AEFDA6D5-3EF6-DC47-97FA-BC2B5395F3D7}" type="datetimeFigureOut">
              <a:rPr lang="en-US" smtClean="0"/>
              <a:t>1/24/20</a:t>
            </a:fld>
            <a:endParaRPr lang="en-US"/>
          </a:p>
        </p:txBody>
      </p:sp>
      <p:sp>
        <p:nvSpPr>
          <p:cNvPr id="5" name="Footer Placeholder 4">
            <a:extLst>
              <a:ext uri="{FF2B5EF4-FFF2-40B4-BE49-F238E27FC236}">
                <a16:creationId xmlns:a16="http://schemas.microsoft.com/office/drawing/2014/main" id="{F6C14021-6DE4-A440-82E5-B0B626F345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97F3F1-CC3D-854C-A510-5AEA8EDCD4B4}"/>
              </a:ext>
            </a:extLst>
          </p:cNvPr>
          <p:cNvSpPr>
            <a:spLocks noGrp="1"/>
          </p:cNvSpPr>
          <p:nvPr>
            <p:ph type="sldNum" sz="quarter" idx="12"/>
          </p:nvPr>
        </p:nvSpPr>
        <p:spPr/>
        <p:txBody>
          <a:bodyPr/>
          <a:lstStyle/>
          <a:p>
            <a:fld id="{888C1165-2F90-E946-B8A5-B2B8491D10AE}" type="slidenum">
              <a:rPr lang="en-US" smtClean="0"/>
              <a:t>‹#›</a:t>
            </a:fld>
            <a:endParaRPr lang="en-US"/>
          </a:p>
        </p:txBody>
      </p:sp>
    </p:spTree>
    <p:extLst>
      <p:ext uri="{BB962C8B-B14F-4D97-AF65-F5344CB8AC3E}">
        <p14:creationId xmlns:p14="http://schemas.microsoft.com/office/powerpoint/2010/main" val="410251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BC1AB-4A60-B546-9E6D-AEC947D9CE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C4DD18-E4A0-994B-8D29-42B8F3B071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732863-9C22-B04B-B2B0-05DB01D8623C}"/>
              </a:ext>
            </a:extLst>
          </p:cNvPr>
          <p:cNvSpPr>
            <a:spLocks noGrp="1"/>
          </p:cNvSpPr>
          <p:nvPr>
            <p:ph type="dt" sz="half" idx="10"/>
          </p:nvPr>
        </p:nvSpPr>
        <p:spPr/>
        <p:txBody>
          <a:bodyPr/>
          <a:lstStyle/>
          <a:p>
            <a:fld id="{AEFDA6D5-3EF6-DC47-97FA-BC2B5395F3D7}" type="datetimeFigureOut">
              <a:rPr lang="en-US" smtClean="0"/>
              <a:t>1/24/20</a:t>
            </a:fld>
            <a:endParaRPr lang="en-US"/>
          </a:p>
        </p:txBody>
      </p:sp>
      <p:sp>
        <p:nvSpPr>
          <p:cNvPr id="5" name="Footer Placeholder 4">
            <a:extLst>
              <a:ext uri="{FF2B5EF4-FFF2-40B4-BE49-F238E27FC236}">
                <a16:creationId xmlns:a16="http://schemas.microsoft.com/office/drawing/2014/main" id="{E4A0B0C5-5443-3B4B-9072-48BED94D00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68573-2826-B342-B1FE-BC4D539001C8}"/>
              </a:ext>
            </a:extLst>
          </p:cNvPr>
          <p:cNvSpPr>
            <a:spLocks noGrp="1"/>
          </p:cNvSpPr>
          <p:nvPr>
            <p:ph type="sldNum" sz="quarter" idx="12"/>
          </p:nvPr>
        </p:nvSpPr>
        <p:spPr/>
        <p:txBody>
          <a:bodyPr/>
          <a:lstStyle/>
          <a:p>
            <a:fld id="{888C1165-2F90-E946-B8A5-B2B8491D10AE}" type="slidenum">
              <a:rPr lang="en-US" smtClean="0"/>
              <a:t>‹#›</a:t>
            </a:fld>
            <a:endParaRPr lang="en-US"/>
          </a:p>
        </p:txBody>
      </p:sp>
    </p:spTree>
    <p:extLst>
      <p:ext uri="{BB962C8B-B14F-4D97-AF65-F5344CB8AC3E}">
        <p14:creationId xmlns:p14="http://schemas.microsoft.com/office/powerpoint/2010/main" val="786335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67F3AB-7FB6-A248-9279-96FB7FD929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A498FA-316F-CC4D-B43E-098B5B0BAF3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7C64A-41CC-0E44-ACB7-77216359EFE3}"/>
              </a:ext>
            </a:extLst>
          </p:cNvPr>
          <p:cNvSpPr>
            <a:spLocks noGrp="1"/>
          </p:cNvSpPr>
          <p:nvPr>
            <p:ph type="dt" sz="half" idx="10"/>
          </p:nvPr>
        </p:nvSpPr>
        <p:spPr/>
        <p:txBody>
          <a:bodyPr/>
          <a:lstStyle/>
          <a:p>
            <a:fld id="{AEFDA6D5-3EF6-DC47-97FA-BC2B5395F3D7}" type="datetimeFigureOut">
              <a:rPr lang="en-US" smtClean="0"/>
              <a:t>1/24/20</a:t>
            </a:fld>
            <a:endParaRPr lang="en-US"/>
          </a:p>
        </p:txBody>
      </p:sp>
      <p:sp>
        <p:nvSpPr>
          <p:cNvPr id="5" name="Footer Placeholder 4">
            <a:extLst>
              <a:ext uri="{FF2B5EF4-FFF2-40B4-BE49-F238E27FC236}">
                <a16:creationId xmlns:a16="http://schemas.microsoft.com/office/drawing/2014/main" id="{25BC4086-C30E-F045-B7F9-ECE29D2D4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A7C41B-66DD-8245-A33E-EE0E8548A9E8}"/>
              </a:ext>
            </a:extLst>
          </p:cNvPr>
          <p:cNvSpPr>
            <a:spLocks noGrp="1"/>
          </p:cNvSpPr>
          <p:nvPr>
            <p:ph type="sldNum" sz="quarter" idx="12"/>
          </p:nvPr>
        </p:nvSpPr>
        <p:spPr/>
        <p:txBody>
          <a:bodyPr/>
          <a:lstStyle/>
          <a:p>
            <a:fld id="{888C1165-2F90-E946-B8A5-B2B8491D10AE}" type="slidenum">
              <a:rPr lang="en-US" smtClean="0"/>
              <a:t>‹#›</a:t>
            </a:fld>
            <a:endParaRPr lang="en-US"/>
          </a:p>
        </p:txBody>
      </p:sp>
    </p:spTree>
    <p:extLst>
      <p:ext uri="{BB962C8B-B14F-4D97-AF65-F5344CB8AC3E}">
        <p14:creationId xmlns:p14="http://schemas.microsoft.com/office/powerpoint/2010/main" val="2245791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84370"/>
                </a:solidFill>
              </a:defRPr>
            </a:lvl1pPr>
          </a:lstStyle>
          <a:p>
            <a:r>
              <a:rPr lang="en-US"/>
              <a:t>Click to edit Master title style</a:t>
            </a:r>
            <a:endParaRPr lang="en-US" dirty="0"/>
          </a:p>
        </p:txBody>
      </p:sp>
      <p:sp>
        <p:nvSpPr>
          <p:cNvPr id="3" name="Rectangle 4"/>
          <p:cNvSpPr>
            <a:spLocks noGrp="1" noChangeArrowheads="1"/>
          </p:cNvSpPr>
          <p:nvPr>
            <p:ph type="dt" sz="half" idx="10"/>
          </p:nvPr>
        </p:nvSpPr>
        <p:spPr>
          <a:xfrm>
            <a:off x="914400" y="6248400"/>
            <a:ext cx="2540000" cy="457200"/>
          </a:xfrm>
          <a:prstGeom prst="rect">
            <a:avLst/>
          </a:prstGeom>
        </p:spPr>
        <p:txBody>
          <a:bodyPr lIns="84216" tIns="42108" rIns="84216" bIns="42108" rtlCol="0"/>
          <a:lstStyle>
            <a:lvl1pPr>
              <a:defRPr>
                <a:solidFill>
                  <a:schemeClr val="bg2">
                    <a:lumMod val="75000"/>
                  </a:schemeClr>
                </a:solidFill>
                <a:latin typeface="Arial" charset="0"/>
                <a:ea typeface="ヒラギノ角ゴ Pro W3" charset="0"/>
                <a:cs typeface="ヒラギノ角ゴ Pro W3" charset="0"/>
              </a:defRPr>
            </a:lvl1pPr>
          </a:lstStyle>
          <a:p>
            <a:pPr>
              <a:defRPr/>
            </a:pPr>
            <a:endParaRPr lang="en-US"/>
          </a:p>
        </p:txBody>
      </p:sp>
      <p:sp>
        <p:nvSpPr>
          <p:cNvPr id="4" name="Rectangle 5"/>
          <p:cNvSpPr>
            <a:spLocks noGrp="1" noChangeArrowheads="1"/>
          </p:cNvSpPr>
          <p:nvPr>
            <p:ph type="ftr" sz="quarter" idx="11"/>
          </p:nvPr>
        </p:nvSpPr>
        <p:spPr>
          <a:xfrm>
            <a:off x="4165600" y="6248400"/>
            <a:ext cx="3860800" cy="457200"/>
          </a:xfrm>
          <a:prstGeom prst="rect">
            <a:avLst/>
          </a:prstGeom>
        </p:spPr>
        <p:txBody>
          <a:bodyPr lIns="84216" tIns="42108" rIns="84216" bIns="42108"/>
          <a:lstStyle>
            <a:lvl1pPr>
              <a:defRPr>
                <a:solidFill>
                  <a:schemeClr val="bg2">
                    <a:lumMod val="75000"/>
                  </a:schemeClr>
                </a:solidFill>
              </a:defRPr>
            </a:lvl1pPr>
          </a:lstStyle>
          <a:p>
            <a:pPr>
              <a:defRPr/>
            </a:pPr>
            <a:endParaRPr lang="en-US"/>
          </a:p>
        </p:txBody>
      </p:sp>
      <p:sp>
        <p:nvSpPr>
          <p:cNvPr id="5" name="Rectangle 6"/>
          <p:cNvSpPr>
            <a:spLocks noGrp="1" noChangeArrowheads="1"/>
          </p:cNvSpPr>
          <p:nvPr>
            <p:ph type="sldNum" sz="quarter" idx="12"/>
          </p:nvPr>
        </p:nvSpPr>
        <p:spPr>
          <a:xfrm>
            <a:off x="8737600" y="6248400"/>
            <a:ext cx="2540000" cy="457200"/>
          </a:xfrm>
          <a:prstGeom prst="rect">
            <a:avLst/>
          </a:prstGeom>
        </p:spPr>
        <p:txBody>
          <a:bodyPr/>
          <a:lstStyle>
            <a:lvl1pPr>
              <a:defRPr smtClean="0">
                <a:solidFill>
                  <a:srgbClr val="DBBD79"/>
                </a:solidFill>
              </a:defRPr>
            </a:lvl1pPr>
          </a:lstStyle>
          <a:p>
            <a:pPr>
              <a:defRPr/>
            </a:pPr>
            <a:fld id="{06E8B363-68D7-4743-99A0-AD12BC814E8D}" type="slidenum">
              <a:rPr lang="en-US"/>
              <a:pPr>
                <a:defRPr/>
              </a:pPr>
              <a:t>‹#›</a:t>
            </a:fld>
            <a:endParaRPr lang="en-US"/>
          </a:p>
        </p:txBody>
      </p:sp>
    </p:spTree>
    <p:extLst>
      <p:ext uri="{BB962C8B-B14F-4D97-AF65-F5344CB8AC3E}">
        <p14:creationId xmlns:p14="http://schemas.microsoft.com/office/powerpoint/2010/main" val="1718852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C36F-EF5F-B046-BEE9-DB92E7A31A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673CCC-B338-B748-9F85-C130B0D7BF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71A732-CE3E-0245-BD77-AB7CE370D0D5}"/>
              </a:ext>
            </a:extLst>
          </p:cNvPr>
          <p:cNvSpPr>
            <a:spLocks noGrp="1"/>
          </p:cNvSpPr>
          <p:nvPr>
            <p:ph type="dt" sz="half" idx="10"/>
          </p:nvPr>
        </p:nvSpPr>
        <p:spPr/>
        <p:txBody>
          <a:bodyPr/>
          <a:lstStyle/>
          <a:p>
            <a:fld id="{AEFDA6D5-3EF6-DC47-97FA-BC2B5395F3D7}" type="datetimeFigureOut">
              <a:rPr lang="en-US" smtClean="0"/>
              <a:t>1/24/20</a:t>
            </a:fld>
            <a:endParaRPr lang="en-US"/>
          </a:p>
        </p:txBody>
      </p:sp>
      <p:sp>
        <p:nvSpPr>
          <p:cNvPr id="5" name="Footer Placeholder 4">
            <a:extLst>
              <a:ext uri="{FF2B5EF4-FFF2-40B4-BE49-F238E27FC236}">
                <a16:creationId xmlns:a16="http://schemas.microsoft.com/office/drawing/2014/main" id="{8B021F95-2C9B-F94B-BC34-A3516042D1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A4CDCF-B9D6-4B4D-8BA6-0CEFCAC1BD69}"/>
              </a:ext>
            </a:extLst>
          </p:cNvPr>
          <p:cNvSpPr>
            <a:spLocks noGrp="1"/>
          </p:cNvSpPr>
          <p:nvPr>
            <p:ph type="sldNum" sz="quarter" idx="12"/>
          </p:nvPr>
        </p:nvSpPr>
        <p:spPr/>
        <p:txBody>
          <a:bodyPr/>
          <a:lstStyle/>
          <a:p>
            <a:fld id="{888C1165-2F90-E946-B8A5-B2B8491D10AE}" type="slidenum">
              <a:rPr lang="en-US" smtClean="0"/>
              <a:t>‹#›</a:t>
            </a:fld>
            <a:endParaRPr lang="en-US"/>
          </a:p>
        </p:txBody>
      </p:sp>
    </p:spTree>
    <p:extLst>
      <p:ext uri="{BB962C8B-B14F-4D97-AF65-F5344CB8AC3E}">
        <p14:creationId xmlns:p14="http://schemas.microsoft.com/office/powerpoint/2010/main" val="2275171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8F5EB-4FF2-2045-8BFB-3A9353BD74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D3B652-AFC3-F54B-A497-BB32AC1E5D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7DFF4F1-0C40-8D49-8969-CFED26028D44}"/>
              </a:ext>
            </a:extLst>
          </p:cNvPr>
          <p:cNvSpPr>
            <a:spLocks noGrp="1"/>
          </p:cNvSpPr>
          <p:nvPr>
            <p:ph type="dt" sz="half" idx="10"/>
          </p:nvPr>
        </p:nvSpPr>
        <p:spPr/>
        <p:txBody>
          <a:bodyPr/>
          <a:lstStyle/>
          <a:p>
            <a:fld id="{AEFDA6D5-3EF6-DC47-97FA-BC2B5395F3D7}" type="datetimeFigureOut">
              <a:rPr lang="en-US" smtClean="0"/>
              <a:t>1/24/20</a:t>
            </a:fld>
            <a:endParaRPr lang="en-US"/>
          </a:p>
        </p:txBody>
      </p:sp>
      <p:sp>
        <p:nvSpPr>
          <p:cNvPr id="5" name="Footer Placeholder 4">
            <a:extLst>
              <a:ext uri="{FF2B5EF4-FFF2-40B4-BE49-F238E27FC236}">
                <a16:creationId xmlns:a16="http://schemas.microsoft.com/office/drawing/2014/main" id="{F5A51FC9-E14C-5045-8ED1-EA2C53F14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3B441F-D98E-A841-AA9E-D3C70D5823BB}"/>
              </a:ext>
            </a:extLst>
          </p:cNvPr>
          <p:cNvSpPr>
            <a:spLocks noGrp="1"/>
          </p:cNvSpPr>
          <p:nvPr>
            <p:ph type="sldNum" sz="quarter" idx="12"/>
          </p:nvPr>
        </p:nvSpPr>
        <p:spPr/>
        <p:txBody>
          <a:bodyPr/>
          <a:lstStyle/>
          <a:p>
            <a:fld id="{888C1165-2F90-E946-B8A5-B2B8491D10AE}" type="slidenum">
              <a:rPr lang="en-US" smtClean="0"/>
              <a:t>‹#›</a:t>
            </a:fld>
            <a:endParaRPr lang="en-US"/>
          </a:p>
        </p:txBody>
      </p:sp>
    </p:spTree>
    <p:extLst>
      <p:ext uri="{BB962C8B-B14F-4D97-AF65-F5344CB8AC3E}">
        <p14:creationId xmlns:p14="http://schemas.microsoft.com/office/powerpoint/2010/main" val="2862325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A02AD-CE63-4F47-A822-6E112D8ED6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BD8E50-0C3C-C749-85A6-899768686AF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6E0034-BA97-6D4E-9729-544DAFF4970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4BEB22-6AC3-9D4C-AB46-321D63535B97}"/>
              </a:ext>
            </a:extLst>
          </p:cNvPr>
          <p:cNvSpPr>
            <a:spLocks noGrp="1"/>
          </p:cNvSpPr>
          <p:nvPr>
            <p:ph type="dt" sz="half" idx="10"/>
          </p:nvPr>
        </p:nvSpPr>
        <p:spPr/>
        <p:txBody>
          <a:bodyPr/>
          <a:lstStyle/>
          <a:p>
            <a:fld id="{AEFDA6D5-3EF6-DC47-97FA-BC2B5395F3D7}" type="datetimeFigureOut">
              <a:rPr lang="en-US" smtClean="0"/>
              <a:t>1/24/20</a:t>
            </a:fld>
            <a:endParaRPr lang="en-US"/>
          </a:p>
        </p:txBody>
      </p:sp>
      <p:sp>
        <p:nvSpPr>
          <p:cNvPr id="6" name="Footer Placeholder 5">
            <a:extLst>
              <a:ext uri="{FF2B5EF4-FFF2-40B4-BE49-F238E27FC236}">
                <a16:creationId xmlns:a16="http://schemas.microsoft.com/office/drawing/2014/main" id="{6CEA839E-6DC2-164C-BB35-3300AF25DF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9DD10B-4ED1-6646-BCCB-2A2CAA92FCFA}"/>
              </a:ext>
            </a:extLst>
          </p:cNvPr>
          <p:cNvSpPr>
            <a:spLocks noGrp="1"/>
          </p:cNvSpPr>
          <p:nvPr>
            <p:ph type="sldNum" sz="quarter" idx="12"/>
          </p:nvPr>
        </p:nvSpPr>
        <p:spPr/>
        <p:txBody>
          <a:bodyPr/>
          <a:lstStyle/>
          <a:p>
            <a:fld id="{888C1165-2F90-E946-B8A5-B2B8491D10AE}" type="slidenum">
              <a:rPr lang="en-US" smtClean="0"/>
              <a:t>‹#›</a:t>
            </a:fld>
            <a:endParaRPr lang="en-US"/>
          </a:p>
        </p:txBody>
      </p:sp>
    </p:spTree>
    <p:extLst>
      <p:ext uri="{BB962C8B-B14F-4D97-AF65-F5344CB8AC3E}">
        <p14:creationId xmlns:p14="http://schemas.microsoft.com/office/powerpoint/2010/main" val="70299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761DA-F49D-C14A-801B-DF5646DDC8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1FE646-4BA0-5940-9E02-17D151DFDE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EECF90F-36E7-1545-8198-2DC799514BA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7A9823-3840-DE46-BA1C-046D8EBE5E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E8E83A7-B541-D947-88D6-1599D800A3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A1C7B7-3F78-9E46-92AA-8F2823646E7A}"/>
              </a:ext>
            </a:extLst>
          </p:cNvPr>
          <p:cNvSpPr>
            <a:spLocks noGrp="1"/>
          </p:cNvSpPr>
          <p:nvPr>
            <p:ph type="dt" sz="half" idx="10"/>
          </p:nvPr>
        </p:nvSpPr>
        <p:spPr/>
        <p:txBody>
          <a:bodyPr/>
          <a:lstStyle/>
          <a:p>
            <a:fld id="{AEFDA6D5-3EF6-DC47-97FA-BC2B5395F3D7}" type="datetimeFigureOut">
              <a:rPr lang="en-US" smtClean="0"/>
              <a:t>1/24/20</a:t>
            </a:fld>
            <a:endParaRPr lang="en-US"/>
          </a:p>
        </p:txBody>
      </p:sp>
      <p:sp>
        <p:nvSpPr>
          <p:cNvPr id="8" name="Footer Placeholder 7">
            <a:extLst>
              <a:ext uri="{FF2B5EF4-FFF2-40B4-BE49-F238E27FC236}">
                <a16:creationId xmlns:a16="http://schemas.microsoft.com/office/drawing/2014/main" id="{836D0160-9C52-D346-BD6F-AE3D27F33A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7C4129-A6AE-354C-B372-756C8637E824}"/>
              </a:ext>
            </a:extLst>
          </p:cNvPr>
          <p:cNvSpPr>
            <a:spLocks noGrp="1"/>
          </p:cNvSpPr>
          <p:nvPr>
            <p:ph type="sldNum" sz="quarter" idx="12"/>
          </p:nvPr>
        </p:nvSpPr>
        <p:spPr/>
        <p:txBody>
          <a:bodyPr/>
          <a:lstStyle/>
          <a:p>
            <a:fld id="{888C1165-2F90-E946-B8A5-B2B8491D10AE}" type="slidenum">
              <a:rPr lang="en-US" smtClean="0"/>
              <a:t>‹#›</a:t>
            </a:fld>
            <a:endParaRPr lang="en-US"/>
          </a:p>
        </p:txBody>
      </p:sp>
    </p:spTree>
    <p:extLst>
      <p:ext uri="{BB962C8B-B14F-4D97-AF65-F5344CB8AC3E}">
        <p14:creationId xmlns:p14="http://schemas.microsoft.com/office/powerpoint/2010/main" val="154928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D88B4-921E-B74E-8E30-FDD40DA3AF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041142-9254-B543-9B3D-2A7F3C8837BC}"/>
              </a:ext>
            </a:extLst>
          </p:cNvPr>
          <p:cNvSpPr>
            <a:spLocks noGrp="1"/>
          </p:cNvSpPr>
          <p:nvPr>
            <p:ph type="dt" sz="half" idx="10"/>
          </p:nvPr>
        </p:nvSpPr>
        <p:spPr/>
        <p:txBody>
          <a:bodyPr/>
          <a:lstStyle/>
          <a:p>
            <a:fld id="{AEFDA6D5-3EF6-DC47-97FA-BC2B5395F3D7}" type="datetimeFigureOut">
              <a:rPr lang="en-US" smtClean="0"/>
              <a:t>1/24/20</a:t>
            </a:fld>
            <a:endParaRPr lang="en-US"/>
          </a:p>
        </p:txBody>
      </p:sp>
      <p:sp>
        <p:nvSpPr>
          <p:cNvPr id="4" name="Footer Placeholder 3">
            <a:extLst>
              <a:ext uri="{FF2B5EF4-FFF2-40B4-BE49-F238E27FC236}">
                <a16:creationId xmlns:a16="http://schemas.microsoft.com/office/drawing/2014/main" id="{17A79DC2-4DF2-6C40-831A-536C23FF0D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127A83-D000-4C47-AE89-F650B2C06836}"/>
              </a:ext>
            </a:extLst>
          </p:cNvPr>
          <p:cNvSpPr>
            <a:spLocks noGrp="1"/>
          </p:cNvSpPr>
          <p:nvPr>
            <p:ph type="sldNum" sz="quarter" idx="12"/>
          </p:nvPr>
        </p:nvSpPr>
        <p:spPr/>
        <p:txBody>
          <a:bodyPr/>
          <a:lstStyle/>
          <a:p>
            <a:fld id="{888C1165-2F90-E946-B8A5-B2B8491D10AE}" type="slidenum">
              <a:rPr lang="en-US" smtClean="0"/>
              <a:t>‹#›</a:t>
            </a:fld>
            <a:endParaRPr lang="en-US"/>
          </a:p>
        </p:txBody>
      </p:sp>
    </p:spTree>
    <p:extLst>
      <p:ext uri="{BB962C8B-B14F-4D97-AF65-F5344CB8AC3E}">
        <p14:creationId xmlns:p14="http://schemas.microsoft.com/office/powerpoint/2010/main" val="366215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E1E91F-25DA-3847-AA38-D50C948D6E61}"/>
              </a:ext>
            </a:extLst>
          </p:cNvPr>
          <p:cNvSpPr>
            <a:spLocks noGrp="1"/>
          </p:cNvSpPr>
          <p:nvPr>
            <p:ph type="dt" sz="half" idx="10"/>
          </p:nvPr>
        </p:nvSpPr>
        <p:spPr/>
        <p:txBody>
          <a:bodyPr/>
          <a:lstStyle/>
          <a:p>
            <a:fld id="{AEFDA6D5-3EF6-DC47-97FA-BC2B5395F3D7}" type="datetimeFigureOut">
              <a:rPr lang="en-US" smtClean="0"/>
              <a:t>1/24/20</a:t>
            </a:fld>
            <a:endParaRPr lang="en-US"/>
          </a:p>
        </p:txBody>
      </p:sp>
      <p:sp>
        <p:nvSpPr>
          <p:cNvPr id="3" name="Footer Placeholder 2">
            <a:extLst>
              <a:ext uri="{FF2B5EF4-FFF2-40B4-BE49-F238E27FC236}">
                <a16:creationId xmlns:a16="http://schemas.microsoft.com/office/drawing/2014/main" id="{DCDA9F88-EC52-A242-A75F-195A23FC0D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C48302-1C6D-0242-B6ED-8DC2036498F8}"/>
              </a:ext>
            </a:extLst>
          </p:cNvPr>
          <p:cNvSpPr>
            <a:spLocks noGrp="1"/>
          </p:cNvSpPr>
          <p:nvPr>
            <p:ph type="sldNum" sz="quarter" idx="12"/>
          </p:nvPr>
        </p:nvSpPr>
        <p:spPr/>
        <p:txBody>
          <a:bodyPr/>
          <a:lstStyle/>
          <a:p>
            <a:fld id="{888C1165-2F90-E946-B8A5-B2B8491D10AE}" type="slidenum">
              <a:rPr lang="en-US" smtClean="0"/>
              <a:t>‹#›</a:t>
            </a:fld>
            <a:endParaRPr lang="en-US"/>
          </a:p>
        </p:txBody>
      </p:sp>
    </p:spTree>
    <p:extLst>
      <p:ext uri="{BB962C8B-B14F-4D97-AF65-F5344CB8AC3E}">
        <p14:creationId xmlns:p14="http://schemas.microsoft.com/office/powerpoint/2010/main" val="4098862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257AC-DA6B-A74A-9D6A-683B15B9F0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499ABF-348D-D84E-9C04-873E25E890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F2E5CC-067E-2D4D-8E4D-F314541A6B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1663AF-A4B3-9147-9E90-FEBFF6FCE9E1}"/>
              </a:ext>
            </a:extLst>
          </p:cNvPr>
          <p:cNvSpPr>
            <a:spLocks noGrp="1"/>
          </p:cNvSpPr>
          <p:nvPr>
            <p:ph type="dt" sz="half" idx="10"/>
          </p:nvPr>
        </p:nvSpPr>
        <p:spPr/>
        <p:txBody>
          <a:bodyPr/>
          <a:lstStyle/>
          <a:p>
            <a:fld id="{AEFDA6D5-3EF6-DC47-97FA-BC2B5395F3D7}" type="datetimeFigureOut">
              <a:rPr lang="en-US" smtClean="0"/>
              <a:t>1/24/20</a:t>
            </a:fld>
            <a:endParaRPr lang="en-US"/>
          </a:p>
        </p:txBody>
      </p:sp>
      <p:sp>
        <p:nvSpPr>
          <p:cNvPr id="6" name="Footer Placeholder 5">
            <a:extLst>
              <a:ext uri="{FF2B5EF4-FFF2-40B4-BE49-F238E27FC236}">
                <a16:creationId xmlns:a16="http://schemas.microsoft.com/office/drawing/2014/main" id="{230CF1CF-2309-FB43-A2AE-E190D247B8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C37BAD-405B-4744-BAB0-6762C7D0CC39}"/>
              </a:ext>
            </a:extLst>
          </p:cNvPr>
          <p:cNvSpPr>
            <a:spLocks noGrp="1"/>
          </p:cNvSpPr>
          <p:nvPr>
            <p:ph type="sldNum" sz="quarter" idx="12"/>
          </p:nvPr>
        </p:nvSpPr>
        <p:spPr/>
        <p:txBody>
          <a:bodyPr/>
          <a:lstStyle/>
          <a:p>
            <a:fld id="{888C1165-2F90-E946-B8A5-B2B8491D10AE}" type="slidenum">
              <a:rPr lang="en-US" smtClean="0"/>
              <a:t>‹#›</a:t>
            </a:fld>
            <a:endParaRPr lang="en-US"/>
          </a:p>
        </p:txBody>
      </p:sp>
    </p:spTree>
    <p:extLst>
      <p:ext uri="{BB962C8B-B14F-4D97-AF65-F5344CB8AC3E}">
        <p14:creationId xmlns:p14="http://schemas.microsoft.com/office/powerpoint/2010/main" val="1583510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50177-8E99-6146-BD08-FCD82690A6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C957D7-EF25-C74D-8C37-5EED257E8E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990CC4-091E-3841-B71A-20203CA8C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A765C9-B400-8240-8FD9-06461ED3F039}"/>
              </a:ext>
            </a:extLst>
          </p:cNvPr>
          <p:cNvSpPr>
            <a:spLocks noGrp="1"/>
          </p:cNvSpPr>
          <p:nvPr>
            <p:ph type="dt" sz="half" idx="10"/>
          </p:nvPr>
        </p:nvSpPr>
        <p:spPr/>
        <p:txBody>
          <a:bodyPr/>
          <a:lstStyle/>
          <a:p>
            <a:fld id="{AEFDA6D5-3EF6-DC47-97FA-BC2B5395F3D7}" type="datetimeFigureOut">
              <a:rPr lang="en-US" smtClean="0"/>
              <a:t>1/24/20</a:t>
            </a:fld>
            <a:endParaRPr lang="en-US"/>
          </a:p>
        </p:txBody>
      </p:sp>
      <p:sp>
        <p:nvSpPr>
          <p:cNvPr id="6" name="Footer Placeholder 5">
            <a:extLst>
              <a:ext uri="{FF2B5EF4-FFF2-40B4-BE49-F238E27FC236}">
                <a16:creationId xmlns:a16="http://schemas.microsoft.com/office/drawing/2014/main" id="{E15F7066-1846-BC41-BE92-47B97E7A14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F3A38-7128-104B-8857-FB87A452747A}"/>
              </a:ext>
            </a:extLst>
          </p:cNvPr>
          <p:cNvSpPr>
            <a:spLocks noGrp="1"/>
          </p:cNvSpPr>
          <p:nvPr>
            <p:ph type="sldNum" sz="quarter" idx="12"/>
          </p:nvPr>
        </p:nvSpPr>
        <p:spPr/>
        <p:txBody>
          <a:bodyPr/>
          <a:lstStyle/>
          <a:p>
            <a:fld id="{888C1165-2F90-E946-B8A5-B2B8491D10AE}" type="slidenum">
              <a:rPr lang="en-US" smtClean="0"/>
              <a:t>‹#›</a:t>
            </a:fld>
            <a:endParaRPr lang="en-US"/>
          </a:p>
        </p:txBody>
      </p:sp>
    </p:spTree>
    <p:extLst>
      <p:ext uri="{BB962C8B-B14F-4D97-AF65-F5344CB8AC3E}">
        <p14:creationId xmlns:p14="http://schemas.microsoft.com/office/powerpoint/2010/main" val="3438283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4348C2-ECC7-FE46-84D0-93EDA262DD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761582-FB29-294C-8FFE-AC3BDC36C6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68E8DF-1965-7249-B80B-CCED11F113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DA6D5-3EF6-DC47-97FA-BC2B5395F3D7}" type="datetimeFigureOut">
              <a:rPr lang="en-US" smtClean="0"/>
              <a:t>1/24/20</a:t>
            </a:fld>
            <a:endParaRPr lang="en-US"/>
          </a:p>
        </p:txBody>
      </p:sp>
      <p:sp>
        <p:nvSpPr>
          <p:cNvPr id="5" name="Footer Placeholder 4">
            <a:extLst>
              <a:ext uri="{FF2B5EF4-FFF2-40B4-BE49-F238E27FC236}">
                <a16:creationId xmlns:a16="http://schemas.microsoft.com/office/drawing/2014/main" id="{9758BB32-B744-9042-9BBC-5553350B94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E8C9A9-6E2F-AA4C-875A-1820BF6A2F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8C1165-2F90-E946-B8A5-B2B8491D10AE}" type="slidenum">
              <a:rPr lang="en-US" smtClean="0"/>
              <a:t>‹#›</a:t>
            </a:fld>
            <a:endParaRPr lang="en-US"/>
          </a:p>
        </p:txBody>
      </p:sp>
    </p:spTree>
    <p:extLst>
      <p:ext uri="{BB962C8B-B14F-4D97-AF65-F5344CB8AC3E}">
        <p14:creationId xmlns:p14="http://schemas.microsoft.com/office/powerpoint/2010/main" val="1800625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nfo@FinaBio.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tif"/><Relationship Id="rId1" Type="http://schemas.openxmlformats.org/officeDocument/2006/relationships/slideLayout" Target="../slideLayouts/slideLayout2.xml"/><Relationship Id="rId4" Type="http://schemas.openxmlformats.org/officeDocument/2006/relationships/image" Target="../media/image5.tif"/></Relationships>
</file>

<file path=ppt/slides/_rels/slide5.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image" Target="../media/image6.tif"/><Relationship Id="rId1" Type="http://schemas.openxmlformats.org/officeDocument/2006/relationships/slideLayout" Target="../slideLayouts/slideLayout2.xml"/><Relationship Id="rId5" Type="http://schemas.openxmlformats.org/officeDocument/2006/relationships/hyperlink" Target="https://www.ncbi.nlm.nih.gov/pubmed/31729395" TargetMode="External"/><Relationship Id="rId4" Type="http://schemas.openxmlformats.org/officeDocument/2006/relationships/image" Target="../media/image8.t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E303BD0-1309-4595-BFF1-B91F85B43B1E}"/>
              </a:ext>
            </a:extLst>
          </p:cNvPr>
          <p:cNvSpPr>
            <a:spLocks noGrp="1"/>
          </p:cNvSpPr>
          <p:nvPr>
            <p:ph type="subTitle" idx="1"/>
          </p:nvPr>
        </p:nvSpPr>
        <p:spPr>
          <a:xfrm>
            <a:off x="367749" y="1516979"/>
            <a:ext cx="11270973" cy="2100864"/>
          </a:xfrm>
        </p:spPr>
        <p:txBody>
          <a:bodyPr>
            <a:noAutofit/>
          </a:bodyPr>
          <a:lstStyle/>
          <a:p>
            <a:pPr algn="just"/>
            <a:r>
              <a:rPr lang="en-US" dirty="0"/>
              <a:t>Fina Biosolutions applies their expertise in carbohydrate conjugation to develop and manufacture high quality functionalized </a:t>
            </a:r>
            <a:r>
              <a:rPr lang="en-US" dirty="0" err="1"/>
              <a:t>dextrans</a:t>
            </a:r>
            <a:r>
              <a:rPr lang="en-US" dirty="0"/>
              <a:t>, including amino, carboxy, ”click” and fluorescent products.   We offer a wide range of molecular weights and derivatization  ratios as well as custom functionalized </a:t>
            </a:r>
            <a:r>
              <a:rPr lang="en-US" dirty="0" err="1"/>
              <a:t>dextrans</a:t>
            </a:r>
            <a:r>
              <a:rPr lang="en-US" dirty="0"/>
              <a:t>.  We work with clients to assist them in finding the optimum dextran polymer for their application.  </a:t>
            </a:r>
          </a:p>
          <a:p>
            <a:pPr algn="just"/>
            <a:endParaRPr lang="en-US" dirty="0"/>
          </a:p>
          <a:p>
            <a:pPr algn="just"/>
            <a:r>
              <a:rPr lang="en-US" dirty="0"/>
              <a:t>This note describes the use of a custom blue fluorescent dye-dextran conjugate used to image a beating Zebrafish heart.</a:t>
            </a:r>
          </a:p>
        </p:txBody>
      </p:sp>
      <p:sp>
        <p:nvSpPr>
          <p:cNvPr id="50" name="TextBox 49">
            <a:extLst>
              <a:ext uri="{FF2B5EF4-FFF2-40B4-BE49-F238E27FC236}">
                <a16:creationId xmlns:a16="http://schemas.microsoft.com/office/drawing/2014/main" id="{662E3B6E-FF04-FA45-B8C4-A251697C5CCE}"/>
              </a:ext>
            </a:extLst>
          </p:cNvPr>
          <p:cNvSpPr txBox="1"/>
          <p:nvPr/>
        </p:nvSpPr>
        <p:spPr>
          <a:xfrm>
            <a:off x="2196548" y="363358"/>
            <a:ext cx="7949484" cy="646331"/>
          </a:xfrm>
          <a:prstGeom prst="rect">
            <a:avLst/>
          </a:prstGeom>
          <a:noFill/>
        </p:spPr>
        <p:txBody>
          <a:bodyPr wrap="none" rtlCol="0">
            <a:spAutoFit/>
          </a:bodyPr>
          <a:lstStyle/>
          <a:p>
            <a:r>
              <a:rPr lang="en-US" sz="3600" dirty="0">
                <a:solidFill>
                  <a:srgbClr val="C00000"/>
                </a:solidFill>
              </a:rPr>
              <a:t>Modified </a:t>
            </a:r>
            <a:r>
              <a:rPr lang="en-US" sz="3600" dirty="0" err="1">
                <a:solidFill>
                  <a:srgbClr val="C00000"/>
                </a:solidFill>
              </a:rPr>
              <a:t>Dextrans</a:t>
            </a:r>
            <a:r>
              <a:rPr lang="en-US" sz="3600" dirty="0">
                <a:solidFill>
                  <a:srgbClr val="C00000"/>
                </a:solidFill>
              </a:rPr>
              <a:t> from Fina Biosolutions</a:t>
            </a:r>
            <a:endParaRPr lang="en-US" sz="3600" dirty="0"/>
          </a:p>
        </p:txBody>
      </p:sp>
      <p:sp>
        <p:nvSpPr>
          <p:cNvPr id="53" name="TextBox 52">
            <a:extLst>
              <a:ext uri="{FF2B5EF4-FFF2-40B4-BE49-F238E27FC236}">
                <a16:creationId xmlns:a16="http://schemas.microsoft.com/office/drawing/2014/main" id="{C71AC049-3E76-A746-BC48-6A7EDFDAD6BB}"/>
              </a:ext>
            </a:extLst>
          </p:cNvPr>
          <p:cNvSpPr txBox="1"/>
          <p:nvPr/>
        </p:nvSpPr>
        <p:spPr>
          <a:xfrm>
            <a:off x="4204252" y="4630304"/>
            <a:ext cx="3071191" cy="2031325"/>
          </a:xfrm>
          <a:prstGeom prst="rect">
            <a:avLst/>
          </a:prstGeom>
          <a:noFill/>
          <a:ln w="38100">
            <a:solidFill>
              <a:srgbClr val="C00000"/>
            </a:solidFill>
          </a:ln>
        </p:spPr>
        <p:txBody>
          <a:bodyPr wrap="square" rtlCol="0">
            <a:spAutoFit/>
          </a:bodyPr>
          <a:lstStyle/>
          <a:p>
            <a:pPr algn="ctr"/>
            <a:r>
              <a:rPr lang="en-US" dirty="0">
                <a:solidFill>
                  <a:srgbClr val="C00000"/>
                </a:solidFill>
              </a:rPr>
              <a:t>Fina Biosolutions LLC</a:t>
            </a:r>
          </a:p>
          <a:p>
            <a:pPr algn="ctr"/>
            <a:r>
              <a:rPr lang="en-US" dirty="0">
                <a:solidFill>
                  <a:srgbClr val="C00000"/>
                </a:solidFill>
              </a:rPr>
              <a:t>9430 Key West Ave  Suite 200</a:t>
            </a:r>
          </a:p>
          <a:p>
            <a:pPr algn="ctr"/>
            <a:r>
              <a:rPr lang="en-US" dirty="0">
                <a:solidFill>
                  <a:srgbClr val="C00000"/>
                </a:solidFill>
              </a:rPr>
              <a:t>Rockville, MD 20850</a:t>
            </a:r>
          </a:p>
          <a:p>
            <a:pPr algn="ctr"/>
            <a:endParaRPr lang="en-US" dirty="0">
              <a:solidFill>
                <a:srgbClr val="C00000"/>
              </a:solidFill>
            </a:endParaRPr>
          </a:p>
          <a:p>
            <a:pPr algn="ctr"/>
            <a:r>
              <a:rPr lang="en-US" dirty="0">
                <a:solidFill>
                  <a:srgbClr val="C00000"/>
                </a:solidFill>
              </a:rPr>
              <a:t>877 346 2246</a:t>
            </a:r>
          </a:p>
          <a:p>
            <a:pPr algn="ctr"/>
            <a:r>
              <a:rPr lang="en-US" dirty="0">
                <a:solidFill>
                  <a:srgbClr val="C00000"/>
                </a:solidFill>
                <a:hlinkClick r:id="rId2">
                  <a:extLst>
                    <a:ext uri="{A12FA001-AC4F-418D-AE19-62706E023703}">
                      <ahyp:hlinkClr xmlns:ahyp="http://schemas.microsoft.com/office/drawing/2018/hyperlinkcolor" val="tx"/>
                    </a:ext>
                  </a:extLst>
                </a:hlinkClick>
              </a:rPr>
              <a:t>Info@FinaBio.com</a:t>
            </a:r>
            <a:r>
              <a:rPr lang="en-US" dirty="0">
                <a:solidFill>
                  <a:srgbClr val="C00000"/>
                </a:solidFill>
              </a:rPr>
              <a:t>  </a:t>
            </a:r>
            <a:r>
              <a:rPr lang="en-US" dirty="0" err="1">
                <a:solidFill>
                  <a:srgbClr val="C00000"/>
                </a:solidFill>
              </a:rPr>
              <a:t>www.FinaBio.com</a:t>
            </a:r>
            <a:endParaRPr lang="en-US" dirty="0">
              <a:solidFill>
                <a:srgbClr val="C00000"/>
              </a:solidFill>
            </a:endParaRPr>
          </a:p>
        </p:txBody>
      </p:sp>
    </p:spTree>
    <p:extLst>
      <p:ext uri="{BB962C8B-B14F-4D97-AF65-F5344CB8AC3E}">
        <p14:creationId xmlns:p14="http://schemas.microsoft.com/office/powerpoint/2010/main" val="1369429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0493DE-694B-9E48-A24C-B8E0BE1DDAC8}"/>
              </a:ext>
            </a:extLst>
          </p:cNvPr>
          <p:cNvSpPr/>
          <p:nvPr/>
        </p:nvSpPr>
        <p:spPr>
          <a:xfrm>
            <a:off x="168507" y="1881920"/>
            <a:ext cx="5433273" cy="4616648"/>
          </a:xfrm>
          <a:prstGeom prst="rect">
            <a:avLst/>
          </a:prstGeom>
        </p:spPr>
        <p:txBody>
          <a:bodyPr wrap="square">
            <a:spAutoFit/>
          </a:bodyPr>
          <a:lstStyle/>
          <a:p>
            <a:pPr algn="just"/>
            <a:r>
              <a:rPr lang="en-US" sz="1400" b="0" i="0" u="none" strike="noStrike" dirty="0">
                <a:solidFill>
                  <a:srgbClr val="000000"/>
                </a:solidFill>
                <a:effectLst/>
              </a:rPr>
              <a:t>This is a movie of a beating embryonic zebrafish heart where the image acquisition has been synchronized to the heart beat [1] such that a ‘still’ heart can be observed.</a:t>
            </a:r>
          </a:p>
          <a:p>
            <a:pPr algn="just"/>
            <a:endParaRPr lang="en-US" sz="1400" dirty="0">
              <a:solidFill>
                <a:srgbClr val="000000"/>
              </a:solidFill>
            </a:endParaRPr>
          </a:p>
          <a:p>
            <a:pPr algn="just"/>
            <a:r>
              <a:rPr lang="en-US" sz="1400" dirty="0">
                <a:solidFill>
                  <a:srgbClr val="000000"/>
                </a:solidFill>
              </a:rPr>
              <a:t>Unlike the human heart which has four chambers, the zebrafish heart has just two, one ventricle and one atrium. This heart has been injured by a laser to induce a small wound at the ventricular apex.</a:t>
            </a:r>
            <a:r>
              <a:rPr lang="en-US" sz="1400" b="0" i="0" u="none" strike="noStrike" dirty="0">
                <a:solidFill>
                  <a:srgbClr val="000000"/>
                </a:solidFill>
                <a:effectLst/>
              </a:rPr>
              <a:t> </a:t>
            </a:r>
          </a:p>
          <a:p>
            <a:pPr algn="just"/>
            <a:endParaRPr lang="en-US" sz="1400" dirty="0">
              <a:solidFill>
                <a:srgbClr val="000000"/>
              </a:solidFill>
            </a:endParaRPr>
          </a:p>
          <a:p>
            <a:pPr algn="just"/>
            <a:r>
              <a:rPr lang="en-US" sz="1400" b="0" i="0" u="none" strike="noStrike" dirty="0">
                <a:solidFill>
                  <a:srgbClr val="000000"/>
                </a:solidFill>
                <a:effectLst/>
              </a:rPr>
              <a:t>The blood inside the hearts chambers has been stained by a blue fluorescent dye conjugated to dextran polymer. This allows us to so where the heart is. The objective of this experiment was to observe the interact between immune cells 1) neutrophils (green) and 2) macrophages (red) and the injured heart.</a:t>
            </a:r>
          </a:p>
          <a:p>
            <a:pPr algn="just"/>
            <a:endParaRPr lang="en-US" sz="1400" b="0" i="0" u="none" strike="noStrike" dirty="0">
              <a:solidFill>
                <a:srgbClr val="000000"/>
              </a:solidFill>
              <a:effectLst/>
            </a:endParaRPr>
          </a:p>
          <a:p>
            <a:pPr algn="just"/>
            <a:r>
              <a:rPr lang="en-US" sz="1400" dirty="0">
                <a:solidFill>
                  <a:srgbClr val="000000"/>
                </a:solidFill>
              </a:rPr>
              <a:t>The neutrophils are fast moving and rapidly traverse to and from the injury. The macrophages are slower and crawl to the wound, staying there for the entire movie. The dextran dye eventually diffuses into the pericardial cavity, diluting it from the heart chamber and fading to black.</a:t>
            </a:r>
            <a:endParaRPr lang="en-US" sz="1400" b="0" i="0" u="none" strike="noStrike" dirty="0">
              <a:solidFill>
                <a:srgbClr val="000000"/>
              </a:solidFill>
              <a:effectLst/>
            </a:endParaRPr>
          </a:p>
          <a:p>
            <a:endParaRPr lang="en-US" sz="1400" dirty="0">
              <a:solidFill>
                <a:srgbClr val="000000"/>
              </a:solidFill>
            </a:endParaRPr>
          </a:p>
          <a:p>
            <a:pPr algn="ctr"/>
            <a:r>
              <a:rPr lang="en-US" sz="1400" b="1" i="0" u="none" strike="noStrike" dirty="0">
                <a:solidFill>
                  <a:srgbClr val="C00000"/>
                </a:solidFill>
                <a:effectLst/>
              </a:rPr>
              <a:t>The blue fluorescent dye dextran conjugate was custom synthesized by Fina Biosolutions</a:t>
            </a:r>
            <a:r>
              <a:rPr lang="en-US" sz="1400" b="1" dirty="0">
                <a:solidFill>
                  <a:srgbClr val="C00000"/>
                </a:solidFill>
              </a:rPr>
              <a:t>, Rockville, MD 20850.  </a:t>
            </a:r>
            <a:r>
              <a:rPr lang="en-US" sz="1400" b="1" dirty="0" err="1">
                <a:solidFill>
                  <a:srgbClr val="C00000"/>
                </a:solidFill>
              </a:rPr>
              <a:t>FinaBio.com</a:t>
            </a:r>
            <a:endParaRPr lang="en-US" sz="1400" b="1" i="0" u="none" strike="noStrike" dirty="0">
              <a:solidFill>
                <a:srgbClr val="C00000"/>
              </a:solidFill>
              <a:effectLst/>
            </a:endParaRPr>
          </a:p>
        </p:txBody>
      </p:sp>
      <p:pic>
        <p:nvPicPr>
          <p:cNvPr id="5" name="movie after 4.5 hpi.avi">
            <a:hlinkClick r:id="" action="ppaction://media"/>
            <a:extLst>
              <a:ext uri="{FF2B5EF4-FFF2-40B4-BE49-F238E27FC236}">
                <a16:creationId xmlns:a16="http://schemas.microsoft.com/office/drawing/2014/main" id="{B4546384-EB28-0B47-BD78-142B565F67F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705475" y="0"/>
            <a:ext cx="6486525" cy="6858000"/>
          </a:xfrm>
          <a:prstGeom prst="rect">
            <a:avLst/>
          </a:prstGeom>
        </p:spPr>
      </p:pic>
      <p:sp>
        <p:nvSpPr>
          <p:cNvPr id="6" name="TextBox 5">
            <a:extLst>
              <a:ext uri="{FF2B5EF4-FFF2-40B4-BE49-F238E27FC236}">
                <a16:creationId xmlns:a16="http://schemas.microsoft.com/office/drawing/2014/main" id="{E6A32D21-B240-5F4F-9C73-B80F907EC2FF}"/>
              </a:ext>
            </a:extLst>
          </p:cNvPr>
          <p:cNvSpPr txBox="1"/>
          <p:nvPr/>
        </p:nvSpPr>
        <p:spPr>
          <a:xfrm>
            <a:off x="22079" y="286628"/>
            <a:ext cx="5606151" cy="1354217"/>
          </a:xfrm>
          <a:prstGeom prst="rect">
            <a:avLst/>
          </a:prstGeom>
          <a:noFill/>
        </p:spPr>
        <p:txBody>
          <a:bodyPr wrap="none" rtlCol="0">
            <a:spAutoFit/>
          </a:bodyPr>
          <a:lstStyle/>
          <a:p>
            <a:pPr algn="ctr"/>
            <a:r>
              <a:rPr lang="en-US" sz="2800" b="1" dirty="0">
                <a:solidFill>
                  <a:srgbClr val="C00000"/>
                </a:solidFill>
              </a:rPr>
              <a:t>Beating Zebrafish Heart</a:t>
            </a:r>
          </a:p>
          <a:p>
            <a:pPr algn="ctr"/>
            <a:endParaRPr lang="en-US" dirty="0"/>
          </a:p>
          <a:p>
            <a:pPr algn="ctr"/>
            <a:r>
              <a:rPr lang="en-US" dirty="0"/>
              <a:t>Courtesy of </a:t>
            </a:r>
            <a:r>
              <a:rPr lang="en-US" dirty="0" err="1"/>
              <a:t>Mr</a:t>
            </a:r>
            <a:r>
              <a:rPr lang="en-US" dirty="0"/>
              <a:t> Finnius Bruton</a:t>
            </a:r>
          </a:p>
          <a:p>
            <a:pPr algn="ctr"/>
            <a:r>
              <a:rPr lang="en-US" dirty="0"/>
              <a:t>Centre for Cardiovascular science, University of Edinburgh</a:t>
            </a:r>
          </a:p>
        </p:txBody>
      </p:sp>
      <p:sp>
        <p:nvSpPr>
          <p:cNvPr id="2" name="Arrow: Right 1">
            <a:extLst>
              <a:ext uri="{FF2B5EF4-FFF2-40B4-BE49-F238E27FC236}">
                <a16:creationId xmlns:a16="http://schemas.microsoft.com/office/drawing/2014/main" id="{B3CC69D8-1985-4D1D-A371-F2E766DE6694}"/>
              </a:ext>
            </a:extLst>
          </p:cNvPr>
          <p:cNvSpPr/>
          <p:nvPr/>
        </p:nvSpPr>
        <p:spPr>
          <a:xfrm>
            <a:off x="7645139" y="2158738"/>
            <a:ext cx="810705" cy="48076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A2AC66E-B552-43FB-98BB-16AF5E72521D}"/>
              </a:ext>
            </a:extLst>
          </p:cNvPr>
          <p:cNvSpPr txBox="1"/>
          <p:nvPr/>
        </p:nvSpPr>
        <p:spPr>
          <a:xfrm>
            <a:off x="6598828" y="2130706"/>
            <a:ext cx="1253700" cy="461665"/>
          </a:xfrm>
          <a:prstGeom prst="rect">
            <a:avLst/>
          </a:prstGeom>
          <a:noFill/>
        </p:spPr>
        <p:txBody>
          <a:bodyPr wrap="square" rtlCol="0">
            <a:spAutoFit/>
          </a:bodyPr>
          <a:lstStyle/>
          <a:p>
            <a:r>
              <a:rPr lang="en-GB" sz="2400" b="1" dirty="0">
                <a:solidFill>
                  <a:schemeClr val="bg1"/>
                </a:solidFill>
              </a:rPr>
              <a:t>Atrium</a:t>
            </a:r>
          </a:p>
        </p:txBody>
      </p:sp>
      <p:sp>
        <p:nvSpPr>
          <p:cNvPr id="7" name="TextBox 6">
            <a:extLst>
              <a:ext uri="{FF2B5EF4-FFF2-40B4-BE49-F238E27FC236}">
                <a16:creationId xmlns:a16="http://schemas.microsoft.com/office/drawing/2014/main" id="{EB5106F7-D9DB-48B5-832E-7B052546119E}"/>
              </a:ext>
            </a:extLst>
          </p:cNvPr>
          <p:cNvSpPr txBox="1"/>
          <p:nvPr/>
        </p:nvSpPr>
        <p:spPr>
          <a:xfrm>
            <a:off x="10399401" y="4771782"/>
            <a:ext cx="1525506" cy="461665"/>
          </a:xfrm>
          <a:prstGeom prst="rect">
            <a:avLst/>
          </a:prstGeom>
          <a:noFill/>
        </p:spPr>
        <p:txBody>
          <a:bodyPr wrap="square" rtlCol="0">
            <a:spAutoFit/>
          </a:bodyPr>
          <a:lstStyle/>
          <a:p>
            <a:r>
              <a:rPr lang="en-GB" sz="2400" b="1" dirty="0">
                <a:solidFill>
                  <a:schemeClr val="bg1"/>
                </a:solidFill>
              </a:rPr>
              <a:t>Ventricle</a:t>
            </a:r>
          </a:p>
        </p:txBody>
      </p:sp>
      <p:sp>
        <p:nvSpPr>
          <p:cNvPr id="8" name="Arrow: Right 7">
            <a:extLst>
              <a:ext uri="{FF2B5EF4-FFF2-40B4-BE49-F238E27FC236}">
                <a16:creationId xmlns:a16="http://schemas.microsoft.com/office/drawing/2014/main" id="{82C13200-15EC-46CC-8D7A-54929FC7FBF1}"/>
              </a:ext>
            </a:extLst>
          </p:cNvPr>
          <p:cNvSpPr/>
          <p:nvPr/>
        </p:nvSpPr>
        <p:spPr>
          <a:xfrm rot="10800000">
            <a:off x="9547911" y="4752680"/>
            <a:ext cx="810705" cy="48076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FE5B9133-142A-4D4C-AECD-D78D1B771ABF}"/>
              </a:ext>
            </a:extLst>
          </p:cNvPr>
          <p:cNvSpPr/>
          <p:nvPr/>
        </p:nvSpPr>
        <p:spPr>
          <a:xfrm>
            <a:off x="6683671" y="3728330"/>
            <a:ext cx="810705" cy="48076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8E4EC04-870F-444A-82DD-00A24B555F9B}"/>
              </a:ext>
            </a:extLst>
          </p:cNvPr>
          <p:cNvSpPr txBox="1"/>
          <p:nvPr/>
        </p:nvSpPr>
        <p:spPr>
          <a:xfrm>
            <a:off x="5769334" y="3716093"/>
            <a:ext cx="1253700" cy="461665"/>
          </a:xfrm>
          <a:prstGeom prst="rect">
            <a:avLst/>
          </a:prstGeom>
          <a:noFill/>
        </p:spPr>
        <p:txBody>
          <a:bodyPr wrap="square" rtlCol="0">
            <a:spAutoFit/>
          </a:bodyPr>
          <a:lstStyle/>
          <a:p>
            <a:r>
              <a:rPr lang="en-GB" sz="2400" b="1" dirty="0">
                <a:solidFill>
                  <a:schemeClr val="bg1"/>
                </a:solidFill>
              </a:rPr>
              <a:t>Injury</a:t>
            </a:r>
          </a:p>
        </p:txBody>
      </p:sp>
      <p:sp>
        <p:nvSpPr>
          <p:cNvPr id="13" name="TextBox 12">
            <a:extLst>
              <a:ext uri="{FF2B5EF4-FFF2-40B4-BE49-F238E27FC236}">
                <a16:creationId xmlns:a16="http://schemas.microsoft.com/office/drawing/2014/main" id="{C7F8C079-37F8-45EC-8A5A-70F771027F1C}"/>
              </a:ext>
            </a:extLst>
          </p:cNvPr>
          <p:cNvSpPr txBox="1"/>
          <p:nvPr/>
        </p:nvSpPr>
        <p:spPr>
          <a:xfrm>
            <a:off x="10125108" y="127857"/>
            <a:ext cx="2074091" cy="923330"/>
          </a:xfrm>
          <a:prstGeom prst="rect">
            <a:avLst/>
          </a:prstGeom>
          <a:noFill/>
        </p:spPr>
        <p:txBody>
          <a:bodyPr wrap="square" rtlCol="0">
            <a:spAutoFit/>
          </a:bodyPr>
          <a:lstStyle/>
          <a:p>
            <a:r>
              <a:rPr lang="en-GB" b="1" dirty="0">
                <a:solidFill>
                  <a:srgbClr val="FF0000"/>
                </a:solidFill>
              </a:rPr>
              <a:t>Macrophages</a:t>
            </a:r>
          </a:p>
          <a:p>
            <a:r>
              <a:rPr lang="en-GB" b="1" dirty="0">
                <a:solidFill>
                  <a:srgbClr val="00B050"/>
                </a:solidFill>
              </a:rPr>
              <a:t>Neutrophils</a:t>
            </a:r>
          </a:p>
          <a:p>
            <a:r>
              <a:rPr lang="en-GB" b="1" dirty="0">
                <a:solidFill>
                  <a:srgbClr val="0070C0"/>
                </a:solidFill>
              </a:rPr>
              <a:t>Blood in the heart</a:t>
            </a:r>
          </a:p>
        </p:txBody>
      </p:sp>
    </p:spTree>
    <p:extLst>
      <p:ext uri="{BB962C8B-B14F-4D97-AF65-F5344CB8AC3E}">
        <p14:creationId xmlns:p14="http://schemas.microsoft.com/office/powerpoint/2010/main" val="27922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42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66DA95-6F64-4591-9538-D837A4751A13}"/>
              </a:ext>
            </a:extLst>
          </p:cNvPr>
          <p:cNvPicPr>
            <a:picLocks noChangeAspect="1"/>
          </p:cNvPicPr>
          <p:nvPr/>
        </p:nvPicPr>
        <p:blipFill rotWithShape="1">
          <a:blip r:embed="rId2">
            <a:extLst>
              <a:ext uri="{28A0092B-C50C-407E-A947-70E740481C1C}">
                <a14:useLocalDpi xmlns:a14="http://schemas.microsoft.com/office/drawing/2010/main" val="0"/>
              </a:ext>
            </a:extLst>
          </a:blip>
          <a:srcRect t="39542" r="1822" b="31545"/>
          <a:stretch/>
        </p:blipFill>
        <p:spPr>
          <a:xfrm>
            <a:off x="505904" y="2714920"/>
            <a:ext cx="11396257" cy="2516956"/>
          </a:xfrm>
          <a:prstGeom prst="rect">
            <a:avLst/>
          </a:prstGeom>
        </p:spPr>
      </p:pic>
      <p:sp>
        <p:nvSpPr>
          <p:cNvPr id="4" name="TextBox 3">
            <a:extLst>
              <a:ext uri="{FF2B5EF4-FFF2-40B4-BE49-F238E27FC236}">
                <a16:creationId xmlns:a16="http://schemas.microsoft.com/office/drawing/2014/main" id="{FFCE5AD9-2729-42F5-9A72-36938C231B80}"/>
              </a:ext>
            </a:extLst>
          </p:cNvPr>
          <p:cNvSpPr txBox="1"/>
          <p:nvPr/>
        </p:nvSpPr>
        <p:spPr>
          <a:xfrm>
            <a:off x="5868748" y="2732196"/>
            <a:ext cx="2597905" cy="369332"/>
          </a:xfrm>
          <a:prstGeom prst="rect">
            <a:avLst/>
          </a:prstGeom>
          <a:noFill/>
        </p:spPr>
        <p:txBody>
          <a:bodyPr wrap="square" rtlCol="0">
            <a:spAutoFit/>
          </a:bodyPr>
          <a:lstStyle/>
          <a:p>
            <a:pPr algn="ctr"/>
            <a:r>
              <a:rPr lang="en-GB" b="1" dirty="0">
                <a:solidFill>
                  <a:schemeClr val="bg1"/>
                </a:solidFill>
              </a:rPr>
              <a:t>Tail</a:t>
            </a:r>
          </a:p>
        </p:txBody>
      </p:sp>
      <p:sp>
        <p:nvSpPr>
          <p:cNvPr id="5" name="Arrow: Right 4">
            <a:extLst>
              <a:ext uri="{FF2B5EF4-FFF2-40B4-BE49-F238E27FC236}">
                <a16:creationId xmlns:a16="http://schemas.microsoft.com/office/drawing/2014/main" id="{CA9F468F-4B64-4A41-8AF2-21086B907322}"/>
              </a:ext>
            </a:extLst>
          </p:cNvPr>
          <p:cNvSpPr/>
          <p:nvPr/>
        </p:nvSpPr>
        <p:spPr>
          <a:xfrm rot="16200000">
            <a:off x="2797406" y="4947385"/>
            <a:ext cx="457201" cy="281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5C08316-4410-460D-8F53-58E83C5637B6}"/>
              </a:ext>
            </a:extLst>
          </p:cNvPr>
          <p:cNvSpPr txBox="1"/>
          <p:nvPr/>
        </p:nvSpPr>
        <p:spPr>
          <a:xfrm>
            <a:off x="2640846" y="5348554"/>
            <a:ext cx="1469240" cy="400110"/>
          </a:xfrm>
          <a:prstGeom prst="rect">
            <a:avLst/>
          </a:prstGeom>
          <a:noFill/>
        </p:spPr>
        <p:txBody>
          <a:bodyPr wrap="square" rtlCol="0">
            <a:spAutoFit/>
          </a:bodyPr>
          <a:lstStyle/>
          <a:p>
            <a:r>
              <a:rPr lang="en-GB" sz="2000" b="1" dirty="0"/>
              <a:t>Heart</a:t>
            </a:r>
          </a:p>
        </p:txBody>
      </p:sp>
      <p:sp>
        <p:nvSpPr>
          <p:cNvPr id="10" name="Left Brace 9">
            <a:extLst>
              <a:ext uri="{FF2B5EF4-FFF2-40B4-BE49-F238E27FC236}">
                <a16:creationId xmlns:a16="http://schemas.microsoft.com/office/drawing/2014/main" id="{8F17E154-3AE1-49A9-82C5-2FE5AFC6DDEC}"/>
              </a:ext>
            </a:extLst>
          </p:cNvPr>
          <p:cNvSpPr/>
          <p:nvPr/>
        </p:nvSpPr>
        <p:spPr>
          <a:xfrm rot="5400000">
            <a:off x="6011115" y="-2006472"/>
            <a:ext cx="430014" cy="9078583"/>
          </a:xfrm>
          <a:prstGeom prst="leftBrace">
            <a:avLst>
              <a:gd name="adj1" fmla="val 8333"/>
              <a:gd name="adj2" fmla="val 49367"/>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0AA3CB15-94E4-4F1F-9805-166ECC0BFB3E}"/>
              </a:ext>
            </a:extLst>
          </p:cNvPr>
          <p:cNvSpPr txBox="1"/>
          <p:nvPr/>
        </p:nvSpPr>
        <p:spPr>
          <a:xfrm>
            <a:off x="5171011" y="1832860"/>
            <a:ext cx="2066041" cy="400110"/>
          </a:xfrm>
          <a:prstGeom prst="rect">
            <a:avLst/>
          </a:prstGeom>
          <a:noFill/>
        </p:spPr>
        <p:txBody>
          <a:bodyPr wrap="square" rtlCol="0">
            <a:spAutoFit/>
          </a:bodyPr>
          <a:lstStyle/>
          <a:p>
            <a:r>
              <a:rPr lang="en-GB" sz="2000" b="1" dirty="0"/>
              <a:t>Zebrafish embryo</a:t>
            </a:r>
          </a:p>
        </p:txBody>
      </p:sp>
      <p:sp>
        <p:nvSpPr>
          <p:cNvPr id="12" name="Left Brace 11">
            <a:extLst>
              <a:ext uri="{FF2B5EF4-FFF2-40B4-BE49-F238E27FC236}">
                <a16:creationId xmlns:a16="http://schemas.microsoft.com/office/drawing/2014/main" id="{E4525FBE-85D8-4134-9363-AB3E231F1912}"/>
              </a:ext>
            </a:extLst>
          </p:cNvPr>
          <p:cNvSpPr/>
          <p:nvPr/>
        </p:nvSpPr>
        <p:spPr>
          <a:xfrm rot="5400000">
            <a:off x="7104393" y="-310954"/>
            <a:ext cx="126616" cy="7195421"/>
          </a:xfrm>
          <a:prstGeom prst="leftBrace">
            <a:avLst>
              <a:gd name="adj1" fmla="val 8333"/>
              <a:gd name="adj2" fmla="val 49367"/>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7D930D46-DC46-4C92-80C6-5DAAEEAF0A23}"/>
              </a:ext>
            </a:extLst>
          </p:cNvPr>
          <p:cNvSpPr txBox="1"/>
          <p:nvPr/>
        </p:nvSpPr>
        <p:spPr>
          <a:xfrm>
            <a:off x="1213795" y="2747826"/>
            <a:ext cx="2597905" cy="369332"/>
          </a:xfrm>
          <a:prstGeom prst="rect">
            <a:avLst/>
          </a:prstGeom>
          <a:noFill/>
        </p:spPr>
        <p:txBody>
          <a:bodyPr wrap="square" rtlCol="0">
            <a:spAutoFit/>
          </a:bodyPr>
          <a:lstStyle/>
          <a:p>
            <a:pPr algn="ctr"/>
            <a:r>
              <a:rPr lang="en-GB" b="1" dirty="0">
                <a:solidFill>
                  <a:schemeClr val="bg1"/>
                </a:solidFill>
              </a:rPr>
              <a:t>Head</a:t>
            </a:r>
          </a:p>
        </p:txBody>
      </p:sp>
      <p:sp>
        <p:nvSpPr>
          <p:cNvPr id="14" name="Left Brace 13">
            <a:extLst>
              <a:ext uri="{FF2B5EF4-FFF2-40B4-BE49-F238E27FC236}">
                <a16:creationId xmlns:a16="http://schemas.microsoft.com/office/drawing/2014/main" id="{EC7B8845-0F9E-4E7E-8BBB-E681436AA4DF}"/>
              </a:ext>
            </a:extLst>
          </p:cNvPr>
          <p:cNvSpPr/>
          <p:nvPr/>
        </p:nvSpPr>
        <p:spPr>
          <a:xfrm rot="5400000">
            <a:off x="2481644" y="2432756"/>
            <a:ext cx="126618" cy="1716245"/>
          </a:xfrm>
          <a:prstGeom prst="leftBrace">
            <a:avLst>
              <a:gd name="adj1" fmla="val 8333"/>
              <a:gd name="adj2" fmla="val 49367"/>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Arrow: Right 16">
            <a:extLst>
              <a:ext uri="{FF2B5EF4-FFF2-40B4-BE49-F238E27FC236}">
                <a16:creationId xmlns:a16="http://schemas.microsoft.com/office/drawing/2014/main" id="{C4173930-2B7E-4E4E-85AF-974E46BD56AA}"/>
              </a:ext>
            </a:extLst>
          </p:cNvPr>
          <p:cNvSpPr/>
          <p:nvPr/>
        </p:nvSpPr>
        <p:spPr>
          <a:xfrm rot="14401534">
            <a:off x="7713484" y="4150239"/>
            <a:ext cx="457201" cy="28146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C53AB3F1-565D-4031-A70E-D00FFE887BD2}"/>
              </a:ext>
            </a:extLst>
          </p:cNvPr>
          <p:cNvSpPr/>
          <p:nvPr/>
        </p:nvSpPr>
        <p:spPr>
          <a:xfrm rot="14401534">
            <a:off x="8572893" y="4101002"/>
            <a:ext cx="457201" cy="28146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Right 18">
            <a:extLst>
              <a:ext uri="{FF2B5EF4-FFF2-40B4-BE49-F238E27FC236}">
                <a16:creationId xmlns:a16="http://schemas.microsoft.com/office/drawing/2014/main" id="{0F96C1F0-B023-440F-8FFA-F7A18821D06B}"/>
              </a:ext>
            </a:extLst>
          </p:cNvPr>
          <p:cNvSpPr/>
          <p:nvPr/>
        </p:nvSpPr>
        <p:spPr>
          <a:xfrm rot="14401534">
            <a:off x="8185726" y="4141988"/>
            <a:ext cx="457201" cy="28146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023AFBDE-A978-4EA5-A2B4-E6CD9912E483}"/>
              </a:ext>
            </a:extLst>
          </p:cNvPr>
          <p:cNvSpPr txBox="1"/>
          <p:nvPr/>
        </p:nvSpPr>
        <p:spPr>
          <a:xfrm>
            <a:off x="6973256" y="4538604"/>
            <a:ext cx="3481070" cy="369332"/>
          </a:xfrm>
          <a:prstGeom prst="rect">
            <a:avLst/>
          </a:prstGeom>
          <a:noFill/>
        </p:spPr>
        <p:txBody>
          <a:bodyPr wrap="square" rtlCol="0">
            <a:spAutoFit/>
          </a:bodyPr>
          <a:lstStyle/>
          <a:p>
            <a:pPr algn="ctr"/>
            <a:r>
              <a:rPr lang="en-GB" b="1" dirty="0">
                <a:solidFill>
                  <a:schemeClr val="bg1"/>
                </a:solidFill>
              </a:rPr>
              <a:t>Blood vessels highlighted by dye</a:t>
            </a:r>
          </a:p>
        </p:txBody>
      </p:sp>
      <p:sp>
        <p:nvSpPr>
          <p:cNvPr id="21" name="Isosceles Triangle 20">
            <a:extLst>
              <a:ext uri="{FF2B5EF4-FFF2-40B4-BE49-F238E27FC236}">
                <a16:creationId xmlns:a16="http://schemas.microsoft.com/office/drawing/2014/main" id="{CAAA9268-8F11-436F-B3FB-7D641F382A72}"/>
              </a:ext>
            </a:extLst>
          </p:cNvPr>
          <p:cNvSpPr/>
          <p:nvPr/>
        </p:nvSpPr>
        <p:spPr>
          <a:xfrm rot="19708830">
            <a:off x="3692712" y="4820712"/>
            <a:ext cx="237975" cy="147921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EA91EBFD-D78C-48E2-873F-DDA470C6E931}"/>
              </a:ext>
            </a:extLst>
          </p:cNvPr>
          <p:cNvSpPr txBox="1"/>
          <p:nvPr/>
        </p:nvSpPr>
        <p:spPr>
          <a:xfrm>
            <a:off x="4299791" y="5872899"/>
            <a:ext cx="2673465" cy="646331"/>
          </a:xfrm>
          <a:prstGeom prst="rect">
            <a:avLst/>
          </a:prstGeom>
          <a:noFill/>
        </p:spPr>
        <p:txBody>
          <a:bodyPr wrap="square" rtlCol="0">
            <a:spAutoFit/>
          </a:bodyPr>
          <a:lstStyle/>
          <a:p>
            <a:r>
              <a:rPr lang="en-GB" dirty="0"/>
              <a:t>Injection with Pacific-Blue dextran dye</a:t>
            </a:r>
          </a:p>
        </p:txBody>
      </p:sp>
      <p:sp>
        <p:nvSpPr>
          <p:cNvPr id="24" name="TextBox 23">
            <a:extLst>
              <a:ext uri="{FF2B5EF4-FFF2-40B4-BE49-F238E27FC236}">
                <a16:creationId xmlns:a16="http://schemas.microsoft.com/office/drawing/2014/main" id="{39F460FB-B099-4277-A61E-62C396FCA7CC}"/>
              </a:ext>
            </a:extLst>
          </p:cNvPr>
          <p:cNvSpPr txBox="1"/>
          <p:nvPr/>
        </p:nvSpPr>
        <p:spPr>
          <a:xfrm>
            <a:off x="594566" y="441232"/>
            <a:ext cx="4576445" cy="523220"/>
          </a:xfrm>
          <a:prstGeom prst="rect">
            <a:avLst/>
          </a:prstGeom>
          <a:noFill/>
        </p:spPr>
        <p:txBody>
          <a:bodyPr wrap="none" rtlCol="0">
            <a:spAutoFit/>
          </a:bodyPr>
          <a:lstStyle/>
          <a:p>
            <a:pPr algn="ctr"/>
            <a:r>
              <a:rPr lang="en-US" sz="2800" b="1" dirty="0"/>
              <a:t>Fluorescent zebrafish embryo</a:t>
            </a:r>
          </a:p>
        </p:txBody>
      </p:sp>
      <p:sp>
        <p:nvSpPr>
          <p:cNvPr id="25" name="TextBox 24">
            <a:extLst>
              <a:ext uri="{FF2B5EF4-FFF2-40B4-BE49-F238E27FC236}">
                <a16:creationId xmlns:a16="http://schemas.microsoft.com/office/drawing/2014/main" id="{B92AA2BC-E6CE-467B-A5EF-97D8234DFD11}"/>
              </a:ext>
            </a:extLst>
          </p:cNvPr>
          <p:cNvSpPr txBox="1"/>
          <p:nvPr/>
        </p:nvSpPr>
        <p:spPr>
          <a:xfrm>
            <a:off x="6071982" y="436001"/>
            <a:ext cx="4986779" cy="1200329"/>
          </a:xfrm>
          <a:prstGeom prst="rect">
            <a:avLst/>
          </a:prstGeom>
          <a:noFill/>
        </p:spPr>
        <p:txBody>
          <a:bodyPr wrap="square" rtlCol="0">
            <a:spAutoFit/>
          </a:bodyPr>
          <a:lstStyle/>
          <a:p>
            <a:r>
              <a:rPr lang="en-GB" dirty="0"/>
              <a:t>This three day-old zebrafish embryo was injected with Pacific-Blue dextran fluorescent dye to make its blood fluorescent. Because these embryos are transparent, the vasculature is clearly visible.</a:t>
            </a:r>
          </a:p>
        </p:txBody>
      </p:sp>
    </p:spTree>
    <p:extLst>
      <p:ext uri="{BB962C8B-B14F-4D97-AF65-F5344CB8AC3E}">
        <p14:creationId xmlns:p14="http://schemas.microsoft.com/office/powerpoint/2010/main" val="1140091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A3E02-EAA9-4DE2-941D-7705BAF7EF83}"/>
              </a:ext>
            </a:extLst>
          </p:cNvPr>
          <p:cNvSpPr>
            <a:spLocks noGrp="1"/>
          </p:cNvSpPr>
          <p:nvPr>
            <p:ph type="title"/>
          </p:nvPr>
        </p:nvSpPr>
        <p:spPr>
          <a:xfrm>
            <a:off x="838200" y="365125"/>
            <a:ext cx="10515600" cy="1325563"/>
          </a:xfrm>
        </p:spPr>
        <p:txBody>
          <a:bodyPr/>
          <a:lstStyle/>
          <a:p>
            <a:r>
              <a:rPr lang="en-GB" dirty="0"/>
              <a:t>Pacific blue Dextran Hearts- Fluorescent scan</a:t>
            </a:r>
          </a:p>
        </p:txBody>
      </p:sp>
      <p:pic>
        <p:nvPicPr>
          <p:cNvPr id="6" name="Picture 5">
            <a:extLst>
              <a:ext uri="{FF2B5EF4-FFF2-40B4-BE49-F238E27FC236}">
                <a16:creationId xmlns:a16="http://schemas.microsoft.com/office/drawing/2014/main" id="{6EED480A-7773-4CC7-A8F5-54F4C993D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0985" y="2191187"/>
            <a:ext cx="2973269" cy="3962496"/>
          </a:xfrm>
          <a:prstGeom prst="rect">
            <a:avLst/>
          </a:prstGeom>
        </p:spPr>
      </p:pic>
      <p:pic>
        <p:nvPicPr>
          <p:cNvPr id="8" name="Picture 7">
            <a:extLst>
              <a:ext uri="{FF2B5EF4-FFF2-40B4-BE49-F238E27FC236}">
                <a16:creationId xmlns:a16="http://schemas.microsoft.com/office/drawing/2014/main" id="{6B308651-E11E-4898-93A6-84047F965E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5588" y="2191187"/>
            <a:ext cx="2973269" cy="3962496"/>
          </a:xfrm>
          <a:prstGeom prst="rect">
            <a:avLst/>
          </a:prstGeom>
        </p:spPr>
      </p:pic>
      <p:pic>
        <p:nvPicPr>
          <p:cNvPr id="12" name="Picture 11">
            <a:extLst>
              <a:ext uri="{FF2B5EF4-FFF2-40B4-BE49-F238E27FC236}">
                <a16:creationId xmlns:a16="http://schemas.microsoft.com/office/drawing/2014/main" id="{E060DB89-D276-491F-8270-2FEA76105C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6382" y="2191188"/>
            <a:ext cx="2973269" cy="3962496"/>
          </a:xfrm>
          <a:prstGeom prst="rect">
            <a:avLst/>
          </a:prstGeom>
        </p:spPr>
      </p:pic>
      <p:sp>
        <p:nvSpPr>
          <p:cNvPr id="14" name="TextBox 13">
            <a:extLst>
              <a:ext uri="{FF2B5EF4-FFF2-40B4-BE49-F238E27FC236}">
                <a16:creationId xmlns:a16="http://schemas.microsoft.com/office/drawing/2014/main" id="{429B0FA5-B906-4D2B-936B-BDB122A18953}"/>
              </a:ext>
            </a:extLst>
          </p:cNvPr>
          <p:cNvSpPr txBox="1"/>
          <p:nvPr/>
        </p:nvSpPr>
        <p:spPr>
          <a:xfrm>
            <a:off x="5640248" y="2163503"/>
            <a:ext cx="1385741" cy="369332"/>
          </a:xfrm>
          <a:prstGeom prst="rect">
            <a:avLst/>
          </a:prstGeom>
          <a:noFill/>
        </p:spPr>
        <p:txBody>
          <a:bodyPr wrap="square" rtlCol="0">
            <a:spAutoFit/>
          </a:bodyPr>
          <a:lstStyle/>
          <a:p>
            <a:r>
              <a:rPr lang="en-GB" dirty="0" err="1">
                <a:solidFill>
                  <a:srgbClr val="FF0000"/>
                </a:solidFill>
              </a:rPr>
              <a:t>mRFP</a:t>
            </a:r>
            <a:endParaRPr lang="en-GB" dirty="0">
              <a:solidFill>
                <a:srgbClr val="FF0000"/>
              </a:solidFill>
            </a:endParaRPr>
          </a:p>
        </p:txBody>
      </p:sp>
      <p:sp>
        <p:nvSpPr>
          <p:cNvPr id="15" name="TextBox 14">
            <a:extLst>
              <a:ext uri="{FF2B5EF4-FFF2-40B4-BE49-F238E27FC236}">
                <a16:creationId xmlns:a16="http://schemas.microsoft.com/office/drawing/2014/main" id="{503DDF92-8B5F-4460-9A6D-EDCAC4076076}"/>
              </a:ext>
            </a:extLst>
          </p:cNvPr>
          <p:cNvSpPr txBox="1"/>
          <p:nvPr/>
        </p:nvSpPr>
        <p:spPr>
          <a:xfrm>
            <a:off x="5640249" y="2439104"/>
            <a:ext cx="1385741" cy="369332"/>
          </a:xfrm>
          <a:prstGeom prst="rect">
            <a:avLst/>
          </a:prstGeom>
          <a:noFill/>
        </p:spPr>
        <p:txBody>
          <a:bodyPr wrap="square" rtlCol="0">
            <a:spAutoFit/>
          </a:bodyPr>
          <a:lstStyle/>
          <a:p>
            <a:r>
              <a:rPr lang="en-GB" dirty="0">
                <a:solidFill>
                  <a:schemeClr val="accent1"/>
                </a:solidFill>
              </a:rPr>
              <a:t>Pacific Blue</a:t>
            </a:r>
          </a:p>
        </p:txBody>
      </p:sp>
      <p:sp>
        <p:nvSpPr>
          <p:cNvPr id="3" name="TextBox 2">
            <a:extLst>
              <a:ext uri="{FF2B5EF4-FFF2-40B4-BE49-F238E27FC236}">
                <a16:creationId xmlns:a16="http://schemas.microsoft.com/office/drawing/2014/main" id="{87CAF42E-0184-4A21-8AB4-3E19D7A50A87}"/>
              </a:ext>
            </a:extLst>
          </p:cNvPr>
          <p:cNvSpPr txBox="1"/>
          <p:nvPr/>
        </p:nvSpPr>
        <p:spPr>
          <a:xfrm>
            <a:off x="216816" y="2191186"/>
            <a:ext cx="3883844" cy="2308324"/>
          </a:xfrm>
          <a:prstGeom prst="rect">
            <a:avLst/>
          </a:prstGeom>
          <a:noFill/>
        </p:spPr>
        <p:txBody>
          <a:bodyPr wrap="square" rtlCol="0">
            <a:spAutoFit/>
          </a:bodyPr>
          <a:lstStyle/>
          <a:p>
            <a:pPr algn="just"/>
            <a:r>
              <a:rPr lang="en-GB" dirty="0"/>
              <a:t>This is a light-sheet scan of an embryonic zebrafish heart. The heart muscle fluoresces red and the blood contains blue fluorescent dye which has been injected into the embryo.</a:t>
            </a:r>
          </a:p>
          <a:p>
            <a:pPr algn="just"/>
            <a:endParaRPr lang="en-GB" dirty="0"/>
          </a:p>
          <a:p>
            <a:pPr algn="just"/>
            <a:r>
              <a:rPr lang="en-GB" dirty="0"/>
              <a:t>This facilitates an appreciation of the heart wall and chamber.</a:t>
            </a:r>
          </a:p>
        </p:txBody>
      </p:sp>
      <p:sp>
        <p:nvSpPr>
          <p:cNvPr id="4" name="TextBox 3">
            <a:extLst>
              <a:ext uri="{FF2B5EF4-FFF2-40B4-BE49-F238E27FC236}">
                <a16:creationId xmlns:a16="http://schemas.microsoft.com/office/drawing/2014/main" id="{32DE0789-60AD-407D-B81A-C093D5D1D683}"/>
              </a:ext>
            </a:extLst>
          </p:cNvPr>
          <p:cNvSpPr txBox="1"/>
          <p:nvPr/>
        </p:nvSpPr>
        <p:spPr>
          <a:xfrm>
            <a:off x="4440039" y="3179523"/>
            <a:ext cx="1268779" cy="369332"/>
          </a:xfrm>
          <a:prstGeom prst="rect">
            <a:avLst/>
          </a:prstGeom>
          <a:noFill/>
        </p:spPr>
        <p:txBody>
          <a:bodyPr wrap="square" rtlCol="0">
            <a:spAutoFit/>
          </a:bodyPr>
          <a:lstStyle/>
          <a:p>
            <a:r>
              <a:rPr lang="en-GB" dirty="0">
                <a:solidFill>
                  <a:schemeClr val="bg1"/>
                </a:solidFill>
              </a:rPr>
              <a:t>Atrium</a:t>
            </a:r>
          </a:p>
        </p:txBody>
      </p:sp>
      <p:sp>
        <p:nvSpPr>
          <p:cNvPr id="16" name="TextBox 15">
            <a:extLst>
              <a:ext uri="{FF2B5EF4-FFF2-40B4-BE49-F238E27FC236}">
                <a16:creationId xmlns:a16="http://schemas.microsoft.com/office/drawing/2014/main" id="{22B03436-1325-4A3C-956C-7E1CCEC92B3C}"/>
              </a:ext>
            </a:extLst>
          </p:cNvPr>
          <p:cNvSpPr txBox="1"/>
          <p:nvPr/>
        </p:nvSpPr>
        <p:spPr>
          <a:xfrm>
            <a:off x="5826948" y="4314844"/>
            <a:ext cx="1268779" cy="369332"/>
          </a:xfrm>
          <a:prstGeom prst="rect">
            <a:avLst/>
          </a:prstGeom>
          <a:noFill/>
        </p:spPr>
        <p:txBody>
          <a:bodyPr wrap="square" rtlCol="0">
            <a:spAutoFit/>
          </a:bodyPr>
          <a:lstStyle/>
          <a:p>
            <a:r>
              <a:rPr lang="en-GB" dirty="0">
                <a:solidFill>
                  <a:schemeClr val="bg1"/>
                </a:solidFill>
              </a:rPr>
              <a:t>Ventricle</a:t>
            </a:r>
          </a:p>
        </p:txBody>
      </p:sp>
      <p:sp>
        <p:nvSpPr>
          <p:cNvPr id="17" name="Arrow: Right 16">
            <a:extLst>
              <a:ext uri="{FF2B5EF4-FFF2-40B4-BE49-F238E27FC236}">
                <a16:creationId xmlns:a16="http://schemas.microsoft.com/office/drawing/2014/main" id="{B9EC65F7-3608-4616-967E-08D03949D9A4}"/>
              </a:ext>
            </a:extLst>
          </p:cNvPr>
          <p:cNvSpPr/>
          <p:nvPr/>
        </p:nvSpPr>
        <p:spPr>
          <a:xfrm>
            <a:off x="4703973" y="3521499"/>
            <a:ext cx="457201" cy="28146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82A3CBDE-0268-4ABE-AD40-0604D872A464}"/>
              </a:ext>
            </a:extLst>
          </p:cNvPr>
          <p:cNvSpPr/>
          <p:nvPr/>
        </p:nvSpPr>
        <p:spPr>
          <a:xfrm rot="10800000">
            <a:off x="5913946" y="4686254"/>
            <a:ext cx="457201" cy="28146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28458870-0F7C-46E3-8196-353E43744438}"/>
              </a:ext>
            </a:extLst>
          </p:cNvPr>
          <p:cNvSpPr txBox="1"/>
          <p:nvPr/>
        </p:nvSpPr>
        <p:spPr>
          <a:xfrm>
            <a:off x="8479855" y="2173825"/>
            <a:ext cx="1385741" cy="369332"/>
          </a:xfrm>
          <a:prstGeom prst="rect">
            <a:avLst/>
          </a:prstGeom>
          <a:noFill/>
        </p:spPr>
        <p:txBody>
          <a:bodyPr wrap="square" rtlCol="0">
            <a:spAutoFit/>
          </a:bodyPr>
          <a:lstStyle/>
          <a:p>
            <a:r>
              <a:rPr lang="en-GB" dirty="0" err="1">
                <a:solidFill>
                  <a:srgbClr val="FF0000"/>
                </a:solidFill>
              </a:rPr>
              <a:t>mRFP</a:t>
            </a:r>
            <a:endParaRPr lang="en-GB" dirty="0">
              <a:solidFill>
                <a:srgbClr val="FF0000"/>
              </a:solidFill>
            </a:endParaRPr>
          </a:p>
        </p:txBody>
      </p:sp>
      <p:sp>
        <p:nvSpPr>
          <p:cNvPr id="20" name="TextBox 19">
            <a:extLst>
              <a:ext uri="{FF2B5EF4-FFF2-40B4-BE49-F238E27FC236}">
                <a16:creationId xmlns:a16="http://schemas.microsoft.com/office/drawing/2014/main" id="{97B244BA-C90B-4047-B731-CCBB9E6C1D8C}"/>
              </a:ext>
            </a:extLst>
          </p:cNvPr>
          <p:cNvSpPr txBox="1"/>
          <p:nvPr/>
        </p:nvSpPr>
        <p:spPr>
          <a:xfrm>
            <a:off x="10883123" y="2191188"/>
            <a:ext cx="1385741" cy="369332"/>
          </a:xfrm>
          <a:prstGeom prst="rect">
            <a:avLst/>
          </a:prstGeom>
          <a:noFill/>
        </p:spPr>
        <p:txBody>
          <a:bodyPr wrap="square" rtlCol="0">
            <a:spAutoFit/>
          </a:bodyPr>
          <a:lstStyle/>
          <a:p>
            <a:r>
              <a:rPr lang="en-GB" dirty="0">
                <a:solidFill>
                  <a:schemeClr val="accent1"/>
                </a:solidFill>
              </a:rPr>
              <a:t>Pacific Blue</a:t>
            </a:r>
          </a:p>
        </p:txBody>
      </p:sp>
    </p:spTree>
    <p:extLst>
      <p:ext uri="{BB962C8B-B14F-4D97-AF65-F5344CB8AC3E}">
        <p14:creationId xmlns:p14="http://schemas.microsoft.com/office/powerpoint/2010/main" val="1023324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43DFCB-F520-435A-AEB4-E8CED4696F83}"/>
              </a:ext>
            </a:extLst>
          </p:cNvPr>
          <p:cNvPicPr>
            <a:picLocks noChangeAspect="1"/>
          </p:cNvPicPr>
          <p:nvPr/>
        </p:nvPicPr>
        <p:blipFill rotWithShape="1">
          <a:blip r:embed="rId2">
            <a:extLst>
              <a:ext uri="{28A0092B-C50C-407E-A947-70E740481C1C}">
                <a14:useLocalDpi xmlns:a14="http://schemas.microsoft.com/office/drawing/2010/main" val="0"/>
              </a:ext>
            </a:extLst>
          </a:blip>
          <a:srcRect l="32049" t="11156" r="32715" b="31827"/>
          <a:stretch/>
        </p:blipFill>
        <p:spPr>
          <a:xfrm>
            <a:off x="3616074" y="2290713"/>
            <a:ext cx="2935556" cy="3384222"/>
          </a:xfrm>
          <a:prstGeom prst="rect">
            <a:avLst/>
          </a:prstGeom>
        </p:spPr>
      </p:pic>
      <p:pic>
        <p:nvPicPr>
          <p:cNvPr id="7" name="Picture 6">
            <a:extLst>
              <a:ext uri="{FF2B5EF4-FFF2-40B4-BE49-F238E27FC236}">
                <a16:creationId xmlns:a16="http://schemas.microsoft.com/office/drawing/2014/main" id="{8A29F448-A24E-405E-917C-4A5BADBD1783}"/>
              </a:ext>
            </a:extLst>
          </p:cNvPr>
          <p:cNvPicPr>
            <a:picLocks noChangeAspect="1"/>
          </p:cNvPicPr>
          <p:nvPr/>
        </p:nvPicPr>
        <p:blipFill rotWithShape="1">
          <a:blip r:embed="rId3">
            <a:extLst>
              <a:ext uri="{28A0092B-C50C-407E-A947-70E740481C1C}">
                <a14:useLocalDpi xmlns:a14="http://schemas.microsoft.com/office/drawing/2010/main" val="0"/>
              </a:ext>
            </a:extLst>
          </a:blip>
          <a:srcRect l="31895" t="9212" r="34254" b="33770"/>
          <a:stretch/>
        </p:blipFill>
        <p:spPr>
          <a:xfrm>
            <a:off x="6551630" y="2290713"/>
            <a:ext cx="2820185" cy="3384222"/>
          </a:xfrm>
          <a:prstGeom prst="rect">
            <a:avLst/>
          </a:prstGeom>
        </p:spPr>
      </p:pic>
      <p:pic>
        <p:nvPicPr>
          <p:cNvPr id="9" name="Picture 8">
            <a:extLst>
              <a:ext uri="{FF2B5EF4-FFF2-40B4-BE49-F238E27FC236}">
                <a16:creationId xmlns:a16="http://schemas.microsoft.com/office/drawing/2014/main" id="{47323A7B-1237-4B0D-86CE-F02BACAE76E1}"/>
              </a:ext>
            </a:extLst>
          </p:cNvPr>
          <p:cNvPicPr>
            <a:picLocks noChangeAspect="1"/>
          </p:cNvPicPr>
          <p:nvPr/>
        </p:nvPicPr>
        <p:blipFill rotWithShape="1">
          <a:blip r:embed="rId4">
            <a:extLst>
              <a:ext uri="{28A0092B-C50C-407E-A947-70E740481C1C}">
                <a14:useLocalDpi xmlns:a14="http://schemas.microsoft.com/office/drawing/2010/main" val="0"/>
              </a:ext>
            </a:extLst>
          </a:blip>
          <a:srcRect l="37169" t="9212" r="28979" b="33770"/>
          <a:stretch/>
        </p:blipFill>
        <p:spPr>
          <a:xfrm>
            <a:off x="9371815" y="2290712"/>
            <a:ext cx="2820185" cy="3384223"/>
          </a:xfrm>
          <a:prstGeom prst="rect">
            <a:avLst/>
          </a:prstGeom>
        </p:spPr>
      </p:pic>
      <p:sp>
        <p:nvSpPr>
          <p:cNvPr id="8" name="Title 1">
            <a:extLst>
              <a:ext uri="{FF2B5EF4-FFF2-40B4-BE49-F238E27FC236}">
                <a16:creationId xmlns:a16="http://schemas.microsoft.com/office/drawing/2014/main" id="{D426AA0A-F832-4ADF-B47E-22DDAA4C99CF}"/>
              </a:ext>
            </a:extLst>
          </p:cNvPr>
          <p:cNvSpPr txBox="1">
            <a:spLocks/>
          </p:cNvSpPr>
          <p:nvPr/>
        </p:nvSpPr>
        <p:spPr>
          <a:xfrm>
            <a:off x="497707" y="2694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Pacific blue Dextran Hearts- 3D Surface Render</a:t>
            </a:r>
          </a:p>
        </p:txBody>
      </p:sp>
      <p:sp>
        <p:nvSpPr>
          <p:cNvPr id="10" name="TextBox 9">
            <a:extLst>
              <a:ext uri="{FF2B5EF4-FFF2-40B4-BE49-F238E27FC236}">
                <a16:creationId xmlns:a16="http://schemas.microsoft.com/office/drawing/2014/main" id="{14CB077A-B933-4D46-94DA-876BCC68493B}"/>
              </a:ext>
            </a:extLst>
          </p:cNvPr>
          <p:cNvSpPr txBox="1"/>
          <p:nvPr/>
        </p:nvSpPr>
        <p:spPr>
          <a:xfrm>
            <a:off x="5755507" y="2290712"/>
            <a:ext cx="1385741" cy="369332"/>
          </a:xfrm>
          <a:prstGeom prst="rect">
            <a:avLst/>
          </a:prstGeom>
          <a:noFill/>
        </p:spPr>
        <p:txBody>
          <a:bodyPr wrap="square" rtlCol="0">
            <a:spAutoFit/>
          </a:bodyPr>
          <a:lstStyle/>
          <a:p>
            <a:r>
              <a:rPr lang="en-GB" dirty="0" err="1">
                <a:solidFill>
                  <a:srgbClr val="FF0000"/>
                </a:solidFill>
              </a:rPr>
              <a:t>mRFP</a:t>
            </a:r>
            <a:endParaRPr lang="en-GB" dirty="0">
              <a:solidFill>
                <a:srgbClr val="FF0000"/>
              </a:solidFill>
            </a:endParaRPr>
          </a:p>
        </p:txBody>
      </p:sp>
      <p:sp>
        <p:nvSpPr>
          <p:cNvPr id="11" name="TextBox 10">
            <a:extLst>
              <a:ext uri="{FF2B5EF4-FFF2-40B4-BE49-F238E27FC236}">
                <a16:creationId xmlns:a16="http://schemas.microsoft.com/office/drawing/2014/main" id="{7E394BF0-B3A6-4FB8-9FA4-A389E0F5F998}"/>
              </a:ext>
            </a:extLst>
          </p:cNvPr>
          <p:cNvSpPr txBox="1"/>
          <p:nvPr/>
        </p:nvSpPr>
        <p:spPr>
          <a:xfrm>
            <a:off x="5755506" y="2660044"/>
            <a:ext cx="1385741" cy="369332"/>
          </a:xfrm>
          <a:prstGeom prst="rect">
            <a:avLst/>
          </a:prstGeom>
          <a:noFill/>
        </p:spPr>
        <p:txBody>
          <a:bodyPr wrap="square" rtlCol="0">
            <a:spAutoFit/>
          </a:bodyPr>
          <a:lstStyle/>
          <a:p>
            <a:r>
              <a:rPr lang="en-GB" dirty="0">
                <a:solidFill>
                  <a:schemeClr val="accent1"/>
                </a:solidFill>
              </a:rPr>
              <a:t>Pacific Blue</a:t>
            </a:r>
          </a:p>
        </p:txBody>
      </p:sp>
      <p:sp>
        <p:nvSpPr>
          <p:cNvPr id="6" name="Arrow: Curved Left 5">
            <a:extLst>
              <a:ext uri="{FF2B5EF4-FFF2-40B4-BE49-F238E27FC236}">
                <a16:creationId xmlns:a16="http://schemas.microsoft.com/office/drawing/2014/main" id="{C17D0CFE-CF46-4019-95E5-F2C8C7870971}"/>
              </a:ext>
            </a:extLst>
          </p:cNvPr>
          <p:cNvSpPr/>
          <p:nvPr/>
        </p:nvSpPr>
        <p:spPr>
          <a:xfrm>
            <a:off x="10438532" y="2424372"/>
            <a:ext cx="427006" cy="55399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TextBox 11">
            <a:extLst>
              <a:ext uri="{FF2B5EF4-FFF2-40B4-BE49-F238E27FC236}">
                <a16:creationId xmlns:a16="http://schemas.microsoft.com/office/drawing/2014/main" id="{0C8468B6-AAE7-45A0-978F-11A0153C1447}"/>
              </a:ext>
            </a:extLst>
          </p:cNvPr>
          <p:cNvSpPr txBox="1"/>
          <p:nvPr/>
        </p:nvSpPr>
        <p:spPr>
          <a:xfrm>
            <a:off x="10865538" y="2411327"/>
            <a:ext cx="1215589" cy="646331"/>
          </a:xfrm>
          <a:prstGeom prst="rect">
            <a:avLst/>
          </a:prstGeom>
          <a:noFill/>
        </p:spPr>
        <p:txBody>
          <a:bodyPr wrap="none" rtlCol="0">
            <a:spAutoFit/>
          </a:bodyPr>
          <a:lstStyle/>
          <a:p>
            <a:r>
              <a:rPr lang="en-GB" dirty="0">
                <a:solidFill>
                  <a:schemeClr val="bg1"/>
                </a:solidFill>
              </a:rPr>
              <a:t>90 degrees</a:t>
            </a:r>
          </a:p>
          <a:p>
            <a:r>
              <a:rPr lang="en-GB" dirty="0">
                <a:solidFill>
                  <a:schemeClr val="bg1"/>
                </a:solidFill>
              </a:rPr>
              <a:t>clockwise</a:t>
            </a:r>
          </a:p>
        </p:txBody>
      </p:sp>
      <p:sp>
        <p:nvSpPr>
          <p:cNvPr id="16" name="TextBox 15">
            <a:extLst>
              <a:ext uri="{FF2B5EF4-FFF2-40B4-BE49-F238E27FC236}">
                <a16:creationId xmlns:a16="http://schemas.microsoft.com/office/drawing/2014/main" id="{98EF6950-B5E6-40C9-883C-B45588311FD2}"/>
              </a:ext>
            </a:extLst>
          </p:cNvPr>
          <p:cNvSpPr txBox="1"/>
          <p:nvPr/>
        </p:nvSpPr>
        <p:spPr>
          <a:xfrm>
            <a:off x="10358048" y="1889115"/>
            <a:ext cx="2230567" cy="369332"/>
          </a:xfrm>
          <a:prstGeom prst="rect">
            <a:avLst/>
          </a:prstGeom>
          <a:noFill/>
        </p:spPr>
        <p:txBody>
          <a:bodyPr wrap="square" rtlCol="0">
            <a:spAutoFit/>
          </a:bodyPr>
          <a:lstStyle/>
          <a:p>
            <a:r>
              <a:rPr lang="en-GB" b="1" dirty="0"/>
              <a:t>Surface-Render</a:t>
            </a:r>
          </a:p>
        </p:txBody>
      </p:sp>
      <p:sp>
        <p:nvSpPr>
          <p:cNvPr id="17" name="TextBox 16">
            <a:extLst>
              <a:ext uri="{FF2B5EF4-FFF2-40B4-BE49-F238E27FC236}">
                <a16:creationId xmlns:a16="http://schemas.microsoft.com/office/drawing/2014/main" id="{AB0F30A5-26F0-4AC7-A0E1-B9A26E8FDDCF}"/>
              </a:ext>
            </a:extLst>
          </p:cNvPr>
          <p:cNvSpPr txBox="1"/>
          <p:nvPr/>
        </p:nvSpPr>
        <p:spPr>
          <a:xfrm>
            <a:off x="7409019" y="1889115"/>
            <a:ext cx="2230567" cy="369332"/>
          </a:xfrm>
          <a:prstGeom prst="rect">
            <a:avLst/>
          </a:prstGeom>
          <a:noFill/>
        </p:spPr>
        <p:txBody>
          <a:bodyPr wrap="square" rtlCol="0">
            <a:spAutoFit/>
          </a:bodyPr>
          <a:lstStyle/>
          <a:p>
            <a:r>
              <a:rPr lang="en-GB" b="1" dirty="0"/>
              <a:t>Surface-Render</a:t>
            </a:r>
          </a:p>
        </p:txBody>
      </p:sp>
      <p:sp>
        <p:nvSpPr>
          <p:cNvPr id="18" name="TextBox 17">
            <a:extLst>
              <a:ext uri="{FF2B5EF4-FFF2-40B4-BE49-F238E27FC236}">
                <a16:creationId xmlns:a16="http://schemas.microsoft.com/office/drawing/2014/main" id="{7610F1F9-4AD9-4FE1-91A7-F80E075D567B}"/>
              </a:ext>
            </a:extLst>
          </p:cNvPr>
          <p:cNvSpPr txBox="1"/>
          <p:nvPr/>
        </p:nvSpPr>
        <p:spPr>
          <a:xfrm>
            <a:off x="4217809" y="1890798"/>
            <a:ext cx="2230567" cy="369332"/>
          </a:xfrm>
          <a:prstGeom prst="rect">
            <a:avLst/>
          </a:prstGeom>
          <a:noFill/>
        </p:spPr>
        <p:txBody>
          <a:bodyPr wrap="square" rtlCol="0">
            <a:spAutoFit/>
          </a:bodyPr>
          <a:lstStyle/>
          <a:p>
            <a:r>
              <a:rPr lang="en-GB" b="1" dirty="0"/>
              <a:t>Fluorescence Scan</a:t>
            </a:r>
          </a:p>
        </p:txBody>
      </p:sp>
      <p:sp>
        <p:nvSpPr>
          <p:cNvPr id="19" name="TextBox 18">
            <a:extLst>
              <a:ext uri="{FF2B5EF4-FFF2-40B4-BE49-F238E27FC236}">
                <a16:creationId xmlns:a16="http://schemas.microsoft.com/office/drawing/2014/main" id="{A858D732-485C-4774-BCD3-BBF0145C0D45}"/>
              </a:ext>
            </a:extLst>
          </p:cNvPr>
          <p:cNvSpPr txBox="1"/>
          <p:nvPr/>
        </p:nvSpPr>
        <p:spPr>
          <a:xfrm>
            <a:off x="216816" y="2290713"/>
            <a:ext cx="3308122" cy="1754326"/>
          </a:xfrm>
          <a:prstGeom prst="rect">
            <a:avLst/>
          </a:prstGeom>
          <a:noFill/>
        </p:spPr>
        <p:txBody>
          <a:bodyPr wrap="square" rtlCol="0">
            <a:spAutoFit/>
          </a:bodyPr>
          <a:lstStyle/>
          <a:p>
            <a:pPr algn="just"/>
            <a:r>
              <a:rPr lang="en-GB" dirty="0"/>
              <a:t>To gather a 3D impression of our scan we surface rendered the heart using the 3D information gained from the scan. We used IMARIS© software to perform the surface render. </a:t>
            </a:r>
          </a:p>
        </p:txBody>
      </p:sp>
      <p:sp>
        <p:nvSpPr>
          <p:cNvPr id="2" name="TextBox 1">
            <a:extLst>
              <a:ext uri="{FF2B5EF4-FFF2-40B4-BE49-F238E27FC236}">
                <a16:creationId xmlns:a16="http://schemas.microsoft.com/office/drawing/2014/main" id="{7FA12867-B75B-3143-8083-60330CA1EA5F}"/>
              </a:ext>
            </a:extLst>
          </p:cNvPr>
          <p:cNvSpPr txBox="1"/>
          <p:nvPr/>
        </p:nvSpPr>
        <p:spPr>
          <a:xfrm>
            <a:off x="646794" y="5886130"/>
            <a:ext cx="10614991" cy="707886"/>
          </a:xfrm>
          <a:prstGeom prst="rect">
            <a:avLst/>
          </a:prstGeom>
          <a:noFill/>
        </p:spPr>
        <p:txBody>
          <a:bodyPr wrap="square" rtlCol="0">
            <a:spAutoFit/>
          </a:bodyPr>
          <a:lstStyle/>
          <a:p>
            <a:r>
              <a:rPr lang="en-US" sz="1000" b="1" dirty="0"/>
              <a:t>References</a:t>
            </a:r>
          </a:p>
          <a:p>
            <a:r>
              <a:rPr lang="en-US" sz="1000" b="1" dirty="0">
                <a:solidFill>
                  <a:srgbClr val="000000"/>
                </a:solidFill>
              </a:rPr>
              <a:t>1] </a:t>
            </a:r>
            <a:r>
              <a:rPr lang="en-GB" sz="1000" b="1" dirty="0"/>
              <a:t>High-resolution 3D optical microscopy inside the beating zebrafish heart using prospective optical gating. </a:t>
            </a:r>
            <a:r>
              <a:rPr lang="en-GB" sz="1000" dirty="0"/>
              <a:t>Taylor, J. M., </a:t>
            </a:r>
            <a:r>
              <a:rPr lang="en-GB" sz="1000" dirty="0" err="1"/>
              <a:t>Girkin</a:t>
            </a:r>
            <a:r>
              <a:rPr lang="en-GB" sz="1000" dirty="0"/>
              <a:t>, J. M., &amp; Love, G. D. </a:t>
            </a:r>
            <a:r>
              <a:rPr lang="en-GB" sz="1000" i="1" dirty="0"/>
              <a:t>Biomedical optics express</a:t>
            </a:r>
            <a:r>
              <a:rPr lang="en-GB" sz="1000" dirty="0"/>
              <a:t>, </a:t>
            </a:r>
            <a:r>
              <a:rPr lang="en-GB" sz="1000" i="1" dirty="0"/>
              <a:t>3</a:t>
            </a:r>
            <a:r>
              <a:rPr lang="en-GB" sz="1000" dirty="0"/>
              <a:t>(12), 3043, 2012</a:t>
            </a:r>
          </a:p>
          <a:p>
            <a:r>
              <a:rPr lang="en-GB" sz="1000" b="1" dirty="0"/>
              <a:t>2]</a:t>
            </a:r>
            <a:r>
              <a:rPr lang="en-US" sz="1000" b="1" dirty="0"/>
              <a:t>. </a:t>
            </a:r>
            <a:r>
              <a:rPr lang="en-US" sz="1000" b="1" dirty="0">
                <a:hlinkClick r:id="rId5">
                  <a:extLst>
                    <a:ext uri="{A12FA001-AC4F-418D-AE19-62706E023703}">
                      <ahyp:hlinkClr xmlns:ahyp="http://schemas.microsoft.com/office/drawing/2018/hyperlinkcolor" val="tx"/>
                    </a:ext>
                  </a:extLst>
                </a:hlinkClick>
              </a:rPr>
              <a:t>Adaptive prospective optical gating enables day-long 3D time-lapse imaging of the beating embryonic zebrafish heart</a:t>
            </a:r>
            <a:r>
              <a:rPr lang="en-US" sz="1000" b="1" dirty="0"/>
              <a:t>. </a:t>
            </a:r>
            <a:r>
              <a:rPr lang="en-US" sz="1000" dirty="0"/>
              <a:t>Taylor JM, Nelson CJ, Bruton FA, </a:t>
            </a:r>
            <a:r>
              <a:rPr lang="en-US" sz="1000" dirty="0" err="1"/>
              <a:t>Baghbadrani</a:t>
            </a:r>
            <a:r>
              <a:rPr lang="en-US" sz="1000" dirty="0"/>
              <a:t> AK, Buckley C, Tucker CS, Rossi AG, Mullins JJ, Denvir MA . Nat </a:t>
            </a:r>
            <a:r>
              <a:rPr lang="en-US" sz="1000" dirty="0" err="1"/>
              <a:t>Commun</a:t>
            </a:r>
            <a:r>
              <a:rPr lang="en-US" sz="1000" dirty="0"/>
              <a:t>. 10(1):5173, 2019.</a:t>
            </a:r>
          </a:p>
        </p:txBody>
      </p:sp>
    </p:spTree>
    <p:extLst>
      <p:ext uri="{BB962C8B-B14F-4D97-AF65-F5344CB8AC3E}">
        <p14:creationId xmlns:p14="http://schemas.microsoft.com/office/powerpoint/2010/main" val="2096371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4701" y="137318"/>
            <a:ext cx="6610299" cy="715962"/>
          </a:xfrm>
        </p:spPr>
        <p:txBody>
          <a:bodyPr>
            <a:normAutofit fontScale="90000"/>
          </a:bodyPr>
          <a:lstStyle/>
          <a:p>
            <a:pPr algn="ctr"/>
            <a:r>
              <a:rPr lang="en-US" sz="3600" b="1" dirty="0">
                <a:solidFill>
                  <a:srgbClr val="C00000"/>
                </a:solidFill>
                <a:latin typeface="Calibri" panose="020F0502020204030204" pitchFamily="34" charset="0"/>
                <a:cs typeface="Avenir Book"/>
              </a:rPr>
              <a:t>Overview of Functionalized </a:t>
            </a:r>
            <a:r>
              <a:rPr lang="en-US" sz="3600" b="1" dirty="0" err="1">
                <a:solidFill>
                  <a:srgbClr val="C00000"/>
                </a:solidFill>
                <a:latin typeface="Calibri" panose="020F0502020204030204" pitchFamily="34" charset="0"/>
                <a:cs typeface="Avenir Book"/>
              </a:rPr>
              <a:t>Dextrans</a:t>
            </a:r>
            <a:endParaRPr lang="en-US" sz="3600" b="1" dirty="0">
              <a:solidFill>
                <a:srgbClr val="C00000"/>
              </a:solidFill>
              <a:latin typeface="Calibri" panose="020F0502020204030204" pitchFamily="34" charset="0"/>
              <a:cs typeface="Avenir Book"/>
            </a:endParaRPr>
          </a:p>
        </p:txBody>
      </p:sp>
      <p:sp>
        <p:nvSpPr>
          <p:cNvPr id="4" name="TextBox 3"/>
          <p:cNvSpPr txBox="1"/>
          <p:nvPr/>
        </p:nvSpPr>
        <p:spPr>
          <a:xfrm>
            <a:off x="4564517" y="-64138"/>
            <a:ext cx="184731" cy="369332"/>
          </a:xfrm>
          <a:prstGeom prst="rect">
            <a:avLst/>
          </a:prstGeom>
          <a:noFill/>
        </p:spPr>
        <p:txBody>
          <a:bodyPr wrap="none" rtlCol="0">
            <a:spAutoFit/>
          </a:bodyPr>
          <a:lstStyle/>
          <a:p>
            <a:endParaRPr lang="en-US" dirty="0">
              <a:latin typeface="Avenir LT Std 45 Book" pitchFamily="34" charset="0"/>
            </a:endParaRPr>
          </a:p>
        </p:txBody>
      </p:sp>
      <p:sp>
        <p:nvSpPr>
          <p:cNvPr id="8" name="Rectangle 7"/>
          <p:cNvSpPr/>
          <p:nvPr/>
        </p:nvSpPr>
        <p:spPr>
          <a:xfrm>
            <a:off x="8991600" y="6248400"/>
            <a:ext cx="1676400" cy="457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3214206" y="1778049"/>
            <a:ext cx="1855284" cy="2057400"/>
            <a:chOff x="609600" y="1752600"/>
            <a:chExt cx="1855284" cy="2057400"/>
          </a:xfrm>
        </p:grpSpPr>
        <p:cxnSp>
          <p:nvCxnSpPr>
            <p:cNvPr id="10" name="Curved Connector 9"/>
            <p:cNvCxnSpPr/>
            <p:nvPr/>
          </p:nvCxnSpPr>
          <p:spPr>
            <a:xfrm rot="16200000" flipH="1">
              <a:off x="342900" y="2019300"/>
              <a:ext cx="2057400" cy="1524000"/>
            </a:xfrm>
            <a:prstGeom prst="curvedConnector3">
              <a:avLst/>
            </a:prstGeom>
            <a:ln w="57150" cmpd="sng">
              <a:solidFill>
                <a:srgbClr val="0070C0"/>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09600" y="2362200"/>
              <a:ext cx="407484" cy="369332"/>
            </a:xfrm>
            <a:prstGeom prst="rect">
              <a:avLst/>
            </a:prstGeom>
            <a:noFill/>
          </p:spPr>
          <p:txBody>
            <a:bodyPr wrap="none" rtlCol="0">
              <a:spAutoFit/>
            </a:bodyPr>
            <a:lstStyle/>
            <a:p>
              <a:r>
                <a:rPr lang="en-US" dirty="0">
                  <a:latin typeface="Avenir LT Std 45 Book" pitchFamily="34" charset="0"/>
                </a:rPr>
                <a:t>X-</a:t>
              </a:r>
            </a:p>
          </p:txBody>
        </p:sp>
        <p:sp>
          <p:nvSpPr>
            <p:cNvPr id="15" name="TextBox 14"/>
            <p:cNvSpPr txBox="1"/>
            <p:nvPr/>
          </p:nvSpPr>
          <p:spPr>
            <a:xfrm>
              <a:off x="609600" y="1828800"/>
              <a:ext cx="677131" cy="369332"/>
            </a:xfrm>
            <a:prstGeom prst="rect">
              <a:avLst/>
            </a:prstGeom>
            <a:noFill/>
          </p:spPr>
          <p:txBody>
            <a:bodyPr wrap="square" rtlCol="0">
              <a:spAutoFit/>
            </a:bodyPr>
            <a:lstStyle/>
            <a:p>
              <a:r>
                <a:rPr lang="en-US" dirty="0">
                  <a:latin typeface="Avenir LT Std 45 Book" pitchFamily="34" charset="0"/>
                </a:rPr>
                <a:t>-X</a:t>
              </a:r>
            </a:p>
          </p:txBody>
        </p:sp>
        <p:sp>
          <p:nvSpPr>
            <p:cNvPr id="16" name="TextBox 15"/>
            <p:cNvSpPr txBox="1"/>
            <p:nvPr/>
          </p:nvSpPr>
          <p:spPr>
            <a:xfrm>
              <a:off x="1524000" y="2590800"/>
              <a:ext cx="407484" cy="369332"/>
            </a:xfrm>
            <a:prstGeom prst="rect">
              <a:avLst/>
            </a:prstGeom>
            <a:noFill/>
          </p:spPr>
          <p:txBody>
            <a:bodyPr wrap="none" rtlCol="0">
              <a:spAutoFit/>
            </a:bodyPr>
            <a:lstStyle/>
            <a:p>
              <a:r>
                <a:rPr lang="en-US" dirty="0">
                  <a:latin typeface="Avenir LT Std 45 Book" pitchFamily="34" charset="0"/>
                </a:rPr>
                <a:t>-X</a:t>
              </a:r>
            </a:p>
          </p:txBody>
        </p:sp>
        <p:sp>
          <p:nvSpPr>
            <p:cNvPr id="17" name="TextBox 16"/>
            <p:cNvSpPr txBox="1"/>
            <p:nvPr/>
          </p:nvSpPr>
          <p:spPr>
            <a:xfrm>
              <a:off x="2057400" y="3352800"/>
              <a:ext cx="407484" cy="369332"/>
            </a:xfrm>
            <a:prstGeom prst="rect">
              <a:avLst/>
            </a:prstGeom>
            <a:noFill/>
          </p:spPr>
          <p:txBody>
            <a:bodyPr wrap="none" rtlCol="0">
              <a:spAutoFit/>
            </a:bodyPr>
            <a:lstStyle/>
            <a:p>
              <a:r>
                <a:rPr lang="en-US" dirty="0">
                  <a:latin typeface="Avenir LT Std 45 Book" pitchFamily="34" charset="0"/>
                </a:rPr>
                <a:t>-X</a:t>
              </a:r>
            </a:p>
          </p:txBody>
        </p:sp>
        <p:sp>
          <p:nvSpPr>
            <p:cNvPr id="18" name="TextBox 17"/>
            <p:cNvSpPr txBox="1"/>
            <p:nvPr/>
          </p:nvSpPr>
          <p:spPr>
            <a:xfrm>
              <a:off x="1600200" y="3048000"/>
              <a:ext cx="407484" cy="369332"/>
            </a:xfrm>
            <a:prstGeom prst="rect">
              <a:avLst/>
            </a:prstGeom>
            <a:noFill/>
          </p:spPr>
          <p:txBody>
            <a:bodyPr wrap="none" rtlCol="0">
              <a:spAutoFit/>
            </a:bodyPr>
            <a:lstStyle/>
            <a:p>
              <a:r>
                <a:rPr lang="en-US" dirty="0">
                  <a:latin typeface="Avenir LT Std 45 Book" pitchFamily="34" charset="0"/>
                </a:rPr>
                <a:t>X-</a:t>
              </a:r>
            </a:p>
          </p:txBody>
        </p:sp>
      </p:grpSp>
      <p:grpSp>
        <p:nvGrpSpPr>
          <p:cNvPr id="30" name="Group 29"/>
          <p:cNvGrpSpPr/>
          <p:nvPr/>
        </p:nvGrpSpPr>
        <p:grpSpPr>
          <a:xfrm>
            <a:off x="2720730" y="4397022"/>
            <a:ext cx="2236284" cy="2057400"/>
            <a:chOff x="2286000" y="1600200"/>
            <a:chExt cx="2236284" cy="2057400"/>
          </a:xfrm>
        </p:grpSpPr>
        <p:grpSp>
          <p:nvGrpSpPr>
            <p:cNvPr id="20" name="Group 19"/>
            <p:cNvGrpSpPr/>
            <p:nvPr/>
          </p:nvGrpSpPr>
          <p:grpSpPr>
            <a:xfrm>
              <a:off x="2590800" y="1600200"/>
              <a:ext cx="1931484" cy="2057400"/>
              <a:chOff x="533400" y="1752600"/>
              <a:chExt cx="1931484" cy="2057400"/>
            </a:xfrm>
          </p:grpSpPr>
          <p:cxnSp>
            <p:nvCxnSpPr>
              <p:cNvPr id="21" name="Curved Connector 20"/>
              <p:cNvCxnSpPr/>
              <p:nvPr/>
            </p:nvCxnSpPr>
            <p:spPr>
              <a:xfrm rot="16200000" flipH="1">
                <a:off x="342900" y="2019300"/>
                <a:ext cx="2057400" cy="1524000"/>
              </a:xfrm>
              <a:prstGeom prst="curvedConnector3">
                <a:avLst/>
              </a:prstGeom>
              <a:ln w="57150" cmpd="sng">
                <a:solidFill>
                  <a:srgbClr val="002060"/>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33400" y="2362200"/>
                <a:ext cx="407484" cy="369332"/>
              </a:xfrm>
              <a:prstGeom prst="rect">
                <a:avLst/>
              </a:prstGeom>
              <a:noFill/>
            </p:spPr>
            <p:txBody>
              <a:bodyPr wrap="none" rtlCol="0">
                <a:spAutoFit/>
              </a:bodyPr>
              <a:lstStyle/>
              <a:p>
                <a:r>
                  <a:rPr lang="en-US" dirty="0">
                    <a:latin typeface="Avenir LT Std 45 Book" pitchFamily="34" charset="0"/>
                  </a:rPr>
                  <a:t>X-</a:t>
                </a:r>
              </a:p>
            </p:txBody>
          </p:sp>
          <p:sp>
            <p:nvSpPr>
              <p:cNvPr id="23" name="TextBox 22"/>
              <p:cNvSpPr txBox="1"/>
              <p:nvPr/>
            </p:nvSpPr>
            <p:spPr>
              <a:xfrm>
                <a:off x="609600" y="1828800"/>
                <a:ext cx="677131" cy="369332"/>
              </a:xfrm>
              <a:prstGeom prst="rect">
                <a:avLst/>
              </a:prstGeom>
              <a:noFill/>
            </p:spPr>
            <p:txBody>
              <a:bodyPr wrap="square" rtlCol="0">
                <a:spAutoFit/>
              </a:bodyPr>
              <a:lstStyle/>
              <a:p>
                <a:r>
                  <a:rPr lang="en-US" dirty="0">
                    <a:latin typeface="Avenir LT Std 45 Book" pitchFamily="34" charset="0"/>
                  </a:rPr>
                  <a:t>-X</a:t>
                </a:r>
              </a:p>
            </p:txBody>
          </p:sp>
          <p:sp>
            <p:nvSpPr>
              <p:cNvPr id="24" name="TextBox 23"/>
              <p:cNvSpPr txBox="1"/>
              <p:nvPr/>
            </p:nvSpPr>
            <p:spPr>
              <a:xfrm>
                <a:off x="1524000" y="2590800"/>
                <a:ext cx="407484" cy="369332"/>
              </a:xfrm>
              <a:prstGeom prst="rect">
                <a:avLst/>
              </a:prstGeom>
              <a:noFill/>
            </p:spPr>
            <p:txBody>
              <a:bodyPr wrap="none" rtlCol="0">
                <a:spAutoFit/>
              </a:bodyPr>
              <a:lstStyle/>
              <a:p>
                <a:r>
                  <a:rPr lang="en-US" dirty="0">
                    <a:latin typeface="Avenir LT Std 45 Book" pitchFamily="34" charset="0"/>
                  </a:rPr>
                  <a:t>-X</a:t>
                </a:r>
              </a:p>
            </p:txBody>
          </p:sp>
          <p:sp>
            <p:nvSpPr>
              <p:cNvPr id="25" name="TextBox 24"/>
              <p:cNvSpPr txBox="1"/>
              <p:nvPr/>
            </p:nvSpPr>
            <p:spPr>
              <a:xfrm>
                <a:off x="2057400" y="3429000"/>
                <a:ext cx="407484" cy="369332"/>
              </a:xfrm>
              <a:prstGeom prst="rect">
                <a:avLst/>
              </a:prstGeom>
              <a:noFill/>
            </p:spPr>
            <p:txBody>
              <a:bodyPr wrap="none" rtlCol="0">
                <a:spAutoFit/>
              </a:bodyPr>
              <a:lstStyle/>
              <a:p>
                <a:r>
                  <a:rPr lang="en-US" dirty="0">
                    <a:latin typeface="Avenir LT Std 45 Book" pitchFamily="34" charset="0"/>
                  </a:rPr>
                  <a:t>-X</a:t>
                </a:r>
              </a:p>
            </p:txBody>
          </p:sp>
          <p:sp>
            <p:nvSpPr>
              <p:cNvPr id="26" name="TextBox 25"/>
              <p:cNvSpPr txBox="1"/>
              <p:nvPr/>
            </p:nvSpPr>
            <p:spPr>
              <a:xfrm>
                <a:off x="1600200" y="3048000"/>
                <a:ext cx="407484" cy="369332"/>
              </a:xfrm>
              <a:prstGeom prst="rect">
                <a:avLst/>
              </a:prstGeom>
              <a:noFill/>
            </p:spPr>
            <p:txBody>
              <a:bodyPr wrap="none" rtlCol="0">
                <a:spAutoFit/>
              </a:bodyPr>
              <a:lstStyle/>
              <a:p>
                <a:r>
                  <a:rPr lang="en-US" dirty="0">
                    <a:latin typeface="Avenir LT Std 45 Book" pitchFamily="34" charset="0"/>
                  </a:rPr>
                  <a:t>X-</a:t>
                </a:r>
              </a:p>
            </p:txBody>
          </p:sp>
        </p:grpSp>
        <p:sp>
          <p:nvSpPr>
            <p:cNvPr id="27" name="TextBox 26"/>
            <p:cNvSpPr txBox="1"/>
            <p:nvPr/>
          </p:nvSpPr>
          <p:spPr>
            <a:xfrm>
              <a:off x="2286000" y="1600200"/>
              <a:ext cx="369012" cy="369332"/>
            </a:xfrm>
            <a:prstGeom prst="rect">
              <a:avLst/>
            </a:prstGeom>
            <a:noFill/>
          </p:spPr>
          <p:txBody>
            <a:bodyPr wrap="none" rtlCol="0">
              <a:spAutoFit/>
            </a:bodyPr>
            <a:lstStyle/>
            <a:p>
              <a:r>
                <a:rPr lang="en-US" dirty="0">
                  <a:solidFill>
                    <a:srgbClr val="C00000"/>
                  </a:solidFill>
                  <a:latin typeface="Avenir LT Std 45 Book" pitchFamily="34" charset="0"/>
                </a:rPr>
                <a:t>Y</a:t>
              </a:r>
              <a:r>
                <a:rPr lang="en-US" dirty="0">
                  <a:solidFill>
                    <a:srgbClr val="FF0000"/>
                  </a:solidFill>
                  <a:latin typeface="Avenir LT Std 45 Book" pitchFamily="34" charset="0"/>
                </a:rPr>
                <a:t>-</a:t>
              </a:r>
            </a:p>
          </p:txBody>
        </p:sp>
        <p:sp>
          <p:nvSpPr>
            <p:cNvPr id="28" name="TextBox 27"/>
            <p:cNvSpPr txBox="1"/>
            <p:nvPr/>
          </p:nvSpPr>
          <p:spPr>
            <a:xfrm>
              <a:off x="3973818" y="2752624"/>
              <a:ext cx="394660" cy="369332"/>
            </a:xfrm>
            <a:prstGeom prst="rect">
              <a:avLst/>
            </a:prstGeom>
            <a:noFill/>
          </p:spPr>
          <p:txBody>
            <a:bodyPr wrap="none" rtlCol="0">
              <a:spAutoFit/>
            </a:bodyPr>
            <a:lstStyle/>
            <a:p>
              <a:r>
                <a:rPr lang="en-US" dirty="0">
                  <a:solidFill>
                    <a:srgbClr val="C00000"/>
                  </a:solidFill>
                  <a:latin typeface="Avenir LT Std 45 Book" pitchFamily="34" charset="0"/>
                </a:rPr>
                <a:t>-Y</a:t>
              </a:r>
            </a:p>
          </p:txBody>
        </p:sp>
        <p:sp>
          <p:nvSpPr>
            <p:cNvPr id="29" name="TextBox 28"/>
            <p:cNvSpPr txBox="1"/>
            <p:nvPr/>
          </p:nvSpPr>
          <p:spPr>
            <a:xfrm>
              <a:off x="3124200" y="2286000"/>
              <a:ext cx="394660" cy="369332"/>
            </a:xfrm>
            <a:prstGeom prst="rect">
              <a:avLst/>
            </a:prstGeom>
            <a:noFill/>
          </p:spPr>
          <p:txBody>
            <a:bodyPr wrap="none" rtlCol="0">
              <a:spAutoFit/>
            </a:bodyPr>
            <a:lstStyle/>
            <a:p>
              <a:r>
                <a:rPr lang="en-US" dirty="0">
                  <a:solidFill>
                    <a:srgbClr val="C00000"/>
                  </a:solidFill>
                  <a:latin typeface="Avenir LT Std 45 Book" pitchFamily="34" charset="0"/>
                </a:rPr>
                <a:t>-Y</a:t>
              </a:r>
            </a:p>
          </p:txBody>
        </p:sp>
      </p:grpSp>
      <p:grpSp>
        <p:nvGrpSpPr>
          <p:cNvPr id="46" name="Group 45"/>
          <p:cNvGrpSpPr/>
          <p:nvPr/>
        </p:nvGrpSpPr>
        <p:grpSpPr>
          <a:xfrm>
            <a:off x="9442018" y="1645181"/>
            <a:ext cx="1855284" cy="2350532"/>
            <a:chOff x="4876800" y="1295400"/>
            <a:chExt cx="1855284" cy="2350532"/>
          </a:xfrm>
        </p:grpSpPr>
        <p:grpSp>
          <p:nvGrpSpPr>
            <p:cNvPr id="31" name="Group 30"/>
            <p:cNvGrpSpPr/>
            <p:nvPr/>
          </p:nvGrpSpPr>
          <p:grpSpPr>
            <a:xfrm>
              <a:off x="4876800" y="1295400"/>
              <a:ext cx="1855284" cy="2057400"/>
              <a:chOff x="609600" y="1752600"/>
              <a:chExt cx="1855284" cy="2057400"/>
            </a:xfrm>
          </p:grpSpPr>
          <p:cxnSp>
            <p:nvCxnSpPr>
              <p:cNvPr id="32" name="Curved Connector 31"/>
              <p:cNvCxnSpPr/>
              <p:nvPr/>
            </p:nvCxnSpPr>
            <p:spPr>
              <a:xfrm rot="16200000" flipH="1">
                <a:off x="342900" y="2019300"/>
                <a:ext cx="2057400" cy="1524000"/>
              </a:xfrm>
              <a:prstGeom prst="curvedConnector3">
                <a:avLst/>
              </a:prstGeom>
              <a:ln w="57150" cmpd="sng">
                <a:solidFill>
                  <a:srgbClr val="0070C0"/>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09600" y="2362200"/>
                <a:ext cx="407484" cy="369332"/>
              </a:xfrm>
              <a:prstGeom prst="rect">
                <a:avLst/>
              </a:prstGeom>
              <a:noFill/>
            </p:spPr>
            <p:txBody>
              <a:bodyPr wrap="none" rtlCol="0">
                <a:spAutoFit/>
              </a:bodyPr>
              <a:lstStyle/>
              <a:p>
                <a:r>
                  <a:rPr lang="en-US" dirty="0">
                    <a:latin typeface="Avenir LT Std 45 Book" pitchFamily="34" charset="0"/>
                  </a:rPr>
                  <a:t>X-</a:t>
                </a:r>
              </a:p>
            </p:txBody>
          </p:sp>
          <p:sp>
            <p:nvSpPr>
              <p:cNvPr id="34" name="TextBox 33"/>
              <p:cNvSpPr txBox="1"/>
              <p:nvPr/>
            </p:nvSpPr>
            <p:spPr>
              <a:xfrm>
                <a:off x="609600" y="1828800"/>
                <a:ext cx="677131" cy="369332"/>
              </a:xfrm>
              <a:prstGeom prst="rect">
                <a:avLst/>
              </a:prstGeom>
              <a:noFill/>
            </p:spPr>
            <p:txBody>
              <a:bodyPr wrap="square" rtlCol="0">
                <a:spAutoFit/>
              </a:bodyPr>
              <a:lstStyle/>
              <a:p>
                <a:r>
                  <a:rPr lang="en-US" dirty="0">
                    <a:latin typeface="Avenir LT Std 45 Book" pitchFamily="34" charset="0"/>
                  </a:rPr>
                  <a:t>-X</a:t>
                </a:r>
              </a:p>
            </p:txBody>
          </p:sp>
          <p:sp>
            <p:nvSpPr>
              <p:cNvPr id="35" name="TextBox 34"/>
              <p:cNvSpPr txBox="1"/>
              <p:nvPr/>
            </p:nvSpPr>
            <p:spPr>
              <a:xfrm>
                <a:off x="1524000" y="2590800"/>
                <a:ext cx="407484" cy="369332"/>
              </a:xfrm>
              <a:prstGeom prst="rect">
                <a:avLst/>
              </a:prstGeom>
              <a:noFill/>
            </p:spPr>
            <p:txBody>
              <a:bodyPr wrap="none" rtlCol="0">
                <a:spAutoFit/>
              </a:bodyPr>
              <a:lstStyle/>
              <a:p>
                <a:r>
                  <a:rPr lang="en-US" dirty="0">
                    <a:latin typeface="Avenir LT Std 45 Book" pitchFamily="34" charset="0"/>
                  </a:rPr>
                  <a:t>-X</a:t>
                </a:r>
              </a:p>
            </p:txBody>
          </p:sp>
          <p:sp>
            <p:nvSpPr>
              <p:cNvPr id="36" name="TextBox 35"/>
              <p:cNvSpPr txBox="1"/>
              <p:nvPr/>
            </p:nvSpPr>
            <p:spPr>
              <a:xfrm>
                <a:off x="2057400" y="3352800"/>
                <a:ext cx="407484" cy="369332"/>
              </a:xfrm>
              <a:prstGeom prst="rect">
                <a:avLst/>
              </a:prstGeom>
              <a:noFill/>
            </p:spPr>
            <p:txBody>
              <a:bodyPr wrap="none" rtlCol="0">
                <a:spAutoFit/>
              </a:bodyPr>
              <a:lstStyle/>
              <a:p>
                <a:r>
                  <a:rPr lang="en-US" dirty="0">
                    <a:latin typeface="Avenir LT Std 45 Book" pitchFamily="34" charset="0"/>
                  </a:rPr>
                  <a:t>-X</a:t>
                </a:r>
              </a:p>
            </p:txBody>
          </p:sp>
          <p:sp>
            <p:nvSpPr>
              <p:cNvPr id="37" name="TextBox 36"/>
              <p:cNvSpPr txBox="1"/>
              <p:nvPr/>
            </p:nvSpPr>
            <p:spPr>
              <a:xfrm>
                <a:off x="1600200" y="3048000"/>
                <a:ext cx="407484" cy="369332"/>
              </a:xfrm>
              <a:prstGeom prst="rect">
                <a:avLst/>
              </a:prstGeom>
              <a:noFill/>
            </p:spPr>
            <p:txBody>
              <a:bodyPr wrap="none" rtlCol="0">
                <a:spAutoFit/>
              </a:bodyPr>
              <a:lstStyle/>
              <a:p>
                <a:r>
                  <a:rPr lang="en-US" dirty="0">
                    <a:latin typeface="Avenir LT Std 45 Book" pitchFamily="34" charset="0"/>
                  </a:rPr>
                  <a:t>X-</a:t>
                </a:r>
              </a:p>
            </p:txBody>
          </p:sp>
        </p:grpSp>
        <p:sp>
          <p:nvSpPr>
            <p:cNvPr id="38" name="TextBox 37"/>
            <p:cNvSpPr txBox="1"/>
            <p:nvPr/>
          </p:nvSpPr>
          <p:spPr>
            <a:xfrm>
              <a:off x="6248400" y="3276600"/>
              <a:ext cx="461986" cy="369332"/>
            </a:xfrm>
            <a:prstGeom prst="rect">
              <a:avLst/>
            </a:prstGeom>
            <a:noFill/>
          </p:spPr>
          <p:txBody>
            <a:bodyPr wrap="none" rtlCol="0">
              <a:spAutoFit/>
            </a:bodyPr>
            <a:lstStyle/>
            <a:p>
              <a:r>
                <a:rPr lang="en-US" b="1" dirty="0">
                  <a:solidFill>
                    <a:srgbClr val="0000FF"/>
                  </a:solidFill>
                  <a:latin typeface="Avenir LT Std 45 Book" pitchFamily="34" charset="0"/>
                </a:rPr>
                <a:t>Z1</a:t>
              </a:r>
            </a:p>
          </p:txBody>
        </p:sp>
      </p:grpSp>
      <p:grpSp>
        <p:nvGrpSpPr>
          <p:cNvPr id="56" name="Group 55"/>
          <p:cNvGrpSpPr/>
          <p:nvPr/>
        </p:nvGrpSpPr>
        <p:grpSpPr>
          <a:xfrm>
            <a:off x="5797211" y="1721381"/>
            <a:ext cx="1833586" cy="2350532"/>
            <a:chOff x="2514600" y="2895600"/>
            <a:chExt cx="1833586" cy="2350532"/>
          </a:xfrm>
        </p:grpSpPr>
        <p:cxnSp>
          <p:nvCxnSpPr>
            <p:cNvPr id="50" name="Curved Connector 49"/>
            <p:cNvCxnSpPr/>
            <p:nvPr/>
          </p:nvCxnSpPr>
          <p:spPr>
            <a:xfrm rot="16200000" flipH="1">
              <a:off x="2247900" y="3162300"/>
              <a:ext cx="2057400" cy="1524000"/>
            </a:xfrm>
            <a:prstGeom prst="curvedConnector3">
              <a:avLst/>
            </a:prstGeom>
            <a:ln w="57150" cmpd="sng">
              <a:solidFill>
                <a:srgbClr val="0070C0"/>
              </a:solidFill>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3886200" y="4876800"/>
              <a:ext cx="461986" cy="369332"/>
            </a:xfrm>
            <a:prstGeom prst="rect">
              <a:avLst/>
            </a:prstGeom>
            <a:noFill/>
          </p:spPr>
          <p:txBody>
            <a:bodyPr wrap="none" rtlCol="0">
              <a:spAutoFit/>
            </a:bodyPr>
            <a:lstStyle/>
            <a:p>
              <a:r>
                <a:rPr lang="en-US" b="1" dirty="0">
                  <a:solidFill>
                    <a:srgbClr val="0000FF"/>
                  </a:solidFill>
                  <a:latin typeface="Avenir LT Std 45 Book" pitchFamily="34" charset="0"/>
                </a:rPr>
                <a:t>Z1</a:t>
              </a:r>
            </a:p>
          </p:txBody>
        </p:sp>
      </p:grpSp>
      <p:sp>
        <p:nvSpPr>
          <p:cNvPr id="57" name="TextBox 56"/>
          <p:cNvSpPr txBox="1"/>
          <p:nvPr/>
        </p:nvSpPr>
        <p:spPr>
          <a:xfrm>
            <a:off x="2679650" y="1123888"/>
            <a:ext cx="2005677" cy="523220"/>
          </a:xfrm>
          <a:prstGeom prst="rect">
            <a:avLst/>
          </a:prstGeom>
          <a:noFill/>
        </p:spPr>
        <p:txBody>
          <a:bodyPr wrap="none" rtlCol="0">
            <a:spAutoFit/>
          </a:bodyPr>
          <a:lstStyle/>
          <a:p>
            <a:r>
              <a:rPr lang="en-US" sz="2800" b="1" dirty="0">
                <a:latin typeface="Avenir LT Std 45 Book" pitchFamily="34" charset="0"/>
              </a:rPr>
              <a:t>X-</a:t>
            </a:r>
            <a:r>
              <a:rPr lang="en-US" sz="2800" b="1" dirty="0" err="1">
                <a:latin typeface="Avenir LT Std 45 Book" pitchFamily="34" charset="0"/>
              </a:rPr>
              <a:t>dextrans</a:t>
            </a:r>
            <a:endParaRPr lang="en-US" sz="2800" b="1" dirty="0">
              <a:latin typeface="Avenir LT Std 45 Book" pitchFamily="34" charset="0"/>
            </a:endParaRPr>
          </a:p>
        </p:txBody>
      </p:sp>
      <p:sp>
        <p:nvSpPr>
          <p:cNvPr id="58" name="TextBox 57"/>
          <p:cNvSpPr txBox="1"/>
          <p:nvPr/>
        </p:nvSpPr>
        <p:spPr>
          <a:xfrm>
            <a:off x="1598504" y="5811812"/>
            <a:ext cx="2297617" cy="523220"/>
          </a:xfrm>
          <a:prstGeom prst="rect">
            <a:avLst/>
          </a:prstGeom>
          <a:noFill/>
        </p:spPr>
        <p:txBody>
          <a:bodyPr wrap="none" rtlCol="0">
            <a:spAutoFit/>
          </a:bodyPr>
          <a:lstStyle/>
          <a:p>
            <a:r>
              <a:rPr lang="en-US" sz="2800" b="1" dirty="0">
                <a:latin typeface="Avenir LT Std 45 Book" pitchFamily="34" charset="0"/>
              </a:rPr>
              <a:t>X,</a:t>
            </a:r>
            <a:r>
              <a:rPr lang="en-US" sz="2800" b="1" dirty="0">
                <a:solidFill>
                  <a:srgbClr val="C00000"/>
                </a:solidFill>
                <a:latin typeface="Avenir LT Std 45 Book" pitchFamily="34" charset="0"/>
              </a:rPr>
              <a:t>Y</a:t>
            </a:r>
            <a:r>
              <a:rPr lang="en-US" sz="2800" b="1" dirty="0">
                <a:latin typeface="Avenir LT Std 45 Book" pitchFamily="34" charset="0"/>
              </a:rPr>
              <a:t>-</a:t>
            </a:r>
            <a:r>
              <a:rPr lang="en-US" sz="2800" b="1" dirty="0" err="1">
                <a:latin typeface="Avenir LT Std 45 Book" pitchFamily="34" charset="0"/>
              </a:rPr>
              <a:t>dextrans</a:t>
            </a:r>
            <a:endParaRPr lang="en-US" sz="2800" b="1" dirty="0">
              <a:latin typeface="Avenir LT Std 45 Book" pitchFamily="34" charset="0"/>
            </a:endParaRPr>
          </a:p>
        </p:txBody>
      </p:sp>
      <p:sp>
        <p:nvSpPr>
          <p:cNvPr id="59" name="TextBox 58"/>
          <p:cNvSpPr txBox="1"/>
          <p:nvPr/>
        </p:nvSpPr>
        <p:spPr>
          <a:xfrm>
            <a:off x="5010237" y="1071260"/>
            <a:ext cx="2193229" cy="523220"/>
          </a:xfrm>
          <a:prstGeom prst="rect">
            <a:avLst/>
          </a:prstGeom>
          <a:noFill/>
        </p:spPr>
        <p:txBody>
          <a:bodyPr wrap="none" rtlCol="0">
            <a:spAutoFit/>
          </a:bodyPr>
          <a:lstStyle/>
          <a:p>
            <a:r>
              <a:rPr lang="en-US" sz="2800" b="1" dirty="0">
                <a:solidFill>
                  <a:srgbClr val="0000FF"/>
                </a:solidFill>
                <a:latin typeface="Avenir LT Std 45 Book" pitchFamily="34" charset="0"/>
              </a:rPr>
              <a:t>Z1</a:t>
            </a:r>
            <a:r>
              <a:rPr lang="en-US" sz="2800" b="1" dirty="0">
                <a:latin typeface="Avenir LT Std 45 Book" pitchFamily="34" charset="0"/>
              </a:rPr>
              <a:t>-dextrans</a:t>
            </a:r>
          </a:p>
        </p:txBody>
      </p:sp>
      <p:sp>
        <p:nvSpPr>
          <p:cNvPr id="60" name="TextBox 59"/>
          <p:cNvSpPr txBox="1"/>
          <p:nvPr/>
        </p:nvSpPr>
        <p:spPr>
          <a:xfrm>
            <a:off x="8516822" y="1054620"/>
            <a:ext cx="2650084" cy="523220"/>
          </a:xfrm>
          <a:prstGeom prst="rect">
            <a:avLst/>
          </a:prstGeom>
          <a:noFill/>
        </p:spPr>
        <p:txBody>
          <a:bodyPr wrap="none" rtlCol="0">
            <a:spAutoFit/>
          </a:bodyPr>
          <a:lstStyle/>
          <a:p>
            <a:r>
              <a:rPr lang="en-US" sz="2800" b="1" dirty="0">
                <a:latin typeface="Avenir LT Std 45 Book" pitchFamily="34" charset="0"/>
              </a:rPr>
              <a:t>X, </a:t>
            </a:r>
            <a:r>
              <a:rPr lang="en-US" sz="2800" b="1" dirty="0">
                <a:solidFill>
                  <a:srgbClr val="0000FF"/>
                </a:solidFill>
                <a:latin typeface="Avenir LT Std 45 Book" pitchFamily="34" charset="0"/>
              </a:rPr>
              <a:t>Z1</a:t>
            </a:r>
            <a:r>
              <a:rPr lang="en-US" sz="2800" b="1" dirty="0">
                <a:latin typeface="Avenir LT Std 45 Book" pitchFamily="34" charset="0"/>
              </a:rPr>
              <a:t>-dextrans</a:t>
            </a:r>
          </a:p>
        </p:txBody>
      </p:sp>
      <p:grpSp>
        <p:nvGrpSpPr>
          <p:cNvPr id="5" name="Group 4"/>
          <p:cNvGrpSpPr/>
          <p:nvPr/>
        </p:nvGrpSpPr>
        <p:grpSpPr>
          <a:xfrm>
            <a:off x="8165464" y="3972088"/>
            <a:ext cx="2138386" cy="2807732"/>
            <a:chOff x="6629400" y="4114800"/>
            <a:chExt cx="2138386" cy="2807732"/>
          </a:xfrm>
        </p:grpSpPr>
        <p:grpSp>
          <p:nvGrpSpPr>
            <p:cNvPr id="45" name="Group 44"/>
            <p:cNvGrpSpPr/>
            <p:nvPr/>
          </p:nvGrpSpPr>
          <p:grpSpPr>
            <a:xfrm>
              <a:off x="6934200" y="4572000"/>
              <a:ext cx="1833586" cy="2350532"/>
              <a:chOff x="2514600" y="2895600"/>
              <a:chExt cx="1833586" cy="2350532"/>
            </a:xfrm>
          </p:grpSpPr>
          <p:cxnSp>
            <p:nvCxnSpPr>
              <p:cNvPr id="47" name="Curved Connector 46"/>
              <p:cNvCxnSpPr/>
              <p:nvPr/>
            </p:nvCxnSpPr>
            <p:spPr>
              <a:xfrm rot="16200000" flipH="1">
                <a:off x="2247900" y="3162300"/>
                <a:ext cx="2057400" cy="1524000"/>
              </a:xfrm>
              <a:prstGeom prst="curvedConnector3">
                <a:avLst/>
              </a:prstGeom>
              <a:ln w="57150" cmpd="sng">
                <a:solidFill>
                  <a:srgbClr val="0070C0"/>
                </a:solidFill>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3886200" y="4876800"/>
                <a:ext cx="461986" cy="369332"/>
              </a:xfrm>
              <a:prstGeom prst="rect">
                <a:avLst/>
              </a:prstGeom>
              <a:noFill/>
            </p:spPr>
            <p:txBody>
              <a:bodyPr wrap="none" rtlCol="0">
                <a:spAutoFit/>
              </a:bodyPr>
              <a:lstStyle/>
              <a:p>
                <a:r>
                  <a:rPr lang="en-US" b="1" dirty="0">
                    <a:solidFill>
                      <a:srgbClr val="0000FF"/>
                    </a:solidFill>
                    <a:latin typeface="Avenir LT Std 45 Book" pitchFamily="34" charset="0"/>
                  </a:rPr>
                  <a:t>Z1</a:t>
                </a:r>
              </a:p>
            </p:txBody>
          </p:sp>
        </p:grpSp>
        <p:sp>
          <p:nvSpPr>
            <p:cNvPr id="3" name="TextBox 2"/>
            <p:cNvSpPr txBox="1"/>
            <p:nvPr/>
          </p:nvSpPr>
          <p:spPr>
            <a:xfrm>
              <a:off x="6629400" y="4114800"/>
              <a:ext cx="461986" cy="369332"/>
            </a:xfrm>
            <a:prstGeom prst="rect">
              <a:avLst/>
            </a:prstGeom>
            <a:noFill/>
          </p:spPr>
          <p:txBody>
            <a:bodyPr wrap="none" rtlCol="0">
              <a:spAutoFit/>
            </a:bodyPr>
            <a:lstStyle/>
            <a:p>
              <a:r>
                <a:rPr lang="en-US" b="1" dirty="0">
                  <a:solidFill>
                    <a:srgbClr val="0000FF"/>
                  </a:solidFill>
                  <a:latin typeface="Avenir LT Std 45 Book" pitchFamily="34" charset="0"/>
                </a:rPr>
                <a:t>Z2</a:t>
              </a:r>
            </a:p>
          </p:txBody>
        </p:sp>
      </p:grpSp>
      <p:sp>
        <p:nvSpPr>
          <p:cNvPr id="39" name="TextBox 38"/>
          <p:cNvSpPr txBox="1"/>
          <p:nvPr/>
        </p:nvSpPr>
        <p:spPr>
          <a:xfrm>
            <a:off x="9141342" y="4842554"/>
            <a:ext cx="2837636" cy="523220"/>
          </a:xfrm>
          <a:prstGeom prst="rect">
            <a:avLst/>
          </a:prstGeom>
          <a:noFill/>
        </p:spPr>
        <p:txBody>
          <a:bodyPr wrap="none" rtlCol="0">
            <a:spAutoFit/>
          </a:bodyPr>
          <a:lstStyle/>
          <a:p>
            <a:r>
              <a:rPr lang="en-US" sz="2800" b="1" dirty="0">
                <a:solidFill>
                  <a:srgbClr val="0000FF"/>
                </a:solidFill>
                <a:latin typeface="Avenir LT Std 45 Book" pitchFamily="34" charset="0"/>
              </a:rPr>
              <a:t>Z1, Z2</a:t>
            </a:r>
            <a:r>
              <a:rPr lang="en-US" sz="2800" b="1" dirty="0">
                <a:latin typeface="Avenir LT Std 45 Book" pitchFamily="34" charset="0"/>
              </a:rPr>
              <a:t>-dextrans</a:t>
            </a:r>
          </a:p>
        </p:txBody>
      </p:sp>
      <p:sp>
        <p:nvSpPr>
          <p:cNvPr id="9" name="TextBox 8">
            <a:extLst>
              <a:ext uri="{FF2B5EF4-FFF2-40B4-BE49-F238E27FC236}">
                <a16:creationId xmlns:a16="http://schemas.microsoft.com/office/drawing/2014/main" id="{E3431F49-5F78-194C-B782-C7D4356FF904}"/>
              </a:ext>
            </a:extLst>
          </p:cNvPr>
          <p:cNvSpPr txBox="1"/>
          <p:nvPr/>
        </p:nvSpPr>
        <p:spPr>
          <a:xfrm>
            <a:off x="341307" y="2593097"/>
            <a:ext cx="2397866" cy="1200329"/>
          </a:xfrm>
          <a:prstGeom prst="rect">
            <a:avLst/>
          </a:prstGeom>
          <a:noFill/>
          <a:ln w="38100">
            <a:solidFill>
              <a:srgbClr val="C00000"/>
            </a:solidFill>
          </a:ln>
        </p:spPr>
        <p:txBody>
          <a:bodyPr wrap="square" rtlCol="0">
            <a:spAutoFit/>
          </a:bodyPr>
          <a:lstStyle/>
          <a:p>
            <a:pPr algn="ctr"/>
            <a:r>
              <a:rPr lang="en-US" dirty="0"/>
              <a:t>For more information visit: </a:t>
            </a:r>
            <a:r>
              <a:rPr lang="en-US" b="1" dirty="0" err="1"/>
              <a:t>FinaBio.com</a:t>
            </a:r>
            <a:r>
              <a:rPr lang="en-US" b="1" dirty="0"/>
              <a:t> </a:t>
            </a:r>
          </a:p>
          <a:p>
            <a:pPr algn="ctr"/>
            <a:r>
              <a:rPr lang="en-US" dirty="0"/>
              <a:t>or contact us: </a:t>
            </a:r>
          </a:p>
          <a:p>
            <a:pPr algn="ctr"/>
            <a:r>
              <a:rPr lang="en-US" b="1" dirty="0" err="1"/>
              <a:t>Info@FinaBio.com</a:t>
            </a:r>
            <a:endParaRPr lang="en-US" b="1" dirty="0"/>
          </a:p>
        </p:txBody>
      </p:sp>
    </p:spTree>
    <p:extLst>
      <p:ext uri="{BB962C8B-B14F-4D97-AF65-F5344CB8AC3E}">
        <p14:creationId xmlns:p14="http://schemas.microsoft.com/office/powerpoint/2010/main" val="1295919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667</Words>
  <Application>Microsoft Macintosh PowerPoint</Application>
  <PresentationFormat>Widescreen</PresentationFormat>
  <Paragraphs>90</Paragraphs>
  <Slides>6</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Avenir LT Std 45 Book</vt:lpstr>
      <vt:lpstr>Calibri</vt:lpstr>
      <vt:lpstr>Calibri Light</vt:lpstr>
      <vt:lpstr>Office Theme</vt:lpstr>
      <vt:lpstr>PowerPoint Presentation</vt:lpstr>
      <vt:lpstr>PowerPoint Presentation</vt:lpstr>
      <vt:lpstr>PowerPoint Presentation</vt:lpstr>
      <vt:lpstr>Pacific blue Dextran Hearts- Fluorescent scan</vt:lpstr>
      <vt:lpstr>PowerPoint Presentation</vt:lpstr>
      <vt:lpstr>Overview of Functionalized Dextrans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Lees1</dc:creator>
  <cp:lastModifiedBy>Andrew Lees</cp:lastModifiedBy>
  <cp:revision>16</cp:revision>
  <dcterms:created xsi:type="dcterms:W3CDTF">2018-05-18T19:33:55Z</dcterms:created>
  <dcterms:modified xsi:type="dcterms:W3CDTF">2020-01-24T17:46:20Z</dcterms:modified>
</cp:coreProperties>
</file>